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5"/>
  </p:notesMasterIdLst>
  <p:handoutMasterIdLst>
    <p:handoutMasterId r:id="rId56"/>
  </p:handoutMasterIdLst>
  <p:sldIdLst>
    <p:sldId id="268" r:id="rId5"/>
    <p:sldId id="275" r:id="rId6"/>
    <p:sldId id="319" r:id="rId7"/>
    <p:sldId id="326" r:id="rId8"/>
    <p:sldId id="270" r:id="rId9"/>
    <p:sldId id="271" r:id="rId10"/>
    <p:sldId id="324" r:id="rId11"/>
    <p:sldId id="327" r:id="rId12"/>
    <p:sldId id="272" r:id="rId13"/>
    <p:sldId id="328" r:id="rId14"/>
    <p:sldId id="276" r:id="rId15"/>
    <p:sldId id="278" r:id="rId16"/>
    <p:sldId id="277" r:id="rId17"/>
    <p:sldId id="280" r:id="rId18"/>
    <p:sldId id="279" r:id="rId19"/>
    <p:sldId id="325" r:id="rId20"/>
    <p:sldId id="281" r:id="rId21"/>
    <p:sldId id="283" r:id="rId22"/>
    <p:sldId id="329" r:id="rId23"/>
    <p:sldId id="286" r:id="rId24"/>
    <p:sldId id="287" r:id="rId25"/>
    <p:sldId id="288" r:id="rId26"/>
    <p:sldId id="332" r:id="rId27"/>
    <p:sldId id="289" r:id="rId28"/>
    <p:sldId id="285" r:id="rId29"/>
    <p:sldId id="330" r:id="rId30"/>
    <p:sldId id="290" r:id="rId31"/>
    <p:sldId id="293" r:id="rId32"/>
    <p:sldId id="291" r:id="rId33"/>
    <p:sldId id="295" r:id="rId34"/>
    <p:sldId id="294" r:id="rId35"/>
    <p:sldId id="297" r:id="rId36"/>
    <p:sldId id="296" r:id="rId37"/>
    <p:sldId id="298" r:id="rId38"/>
    <p:sldId id="300" r:id="rId39"/>
    <p:sldId id="333" r:id="rId40"/>
    <p:sldId id="301" r:id="rId41"/>
    <p:sldId id="299" r:id="rId42"/>
    <p:sldId id="309" r:id="rId43"/>
    <p:sldId id="302" r:id="rId44"/>
    <p:sldId id="305" r:id="rId45"/>
    <p:sldId id="304" r:id="rId46"/>
    <p:sldId id="303" r:id="rId47"/>
    <p:sldId id="310" r:id="rId48"/>
    <p:sldId id="334" r:id="rId49"/>
    <p:sldId id="306" r:id="rId50"/>
    <p:sldId id="335" r:id="rId51"/>
    <p:sldId id="331" r:id="rId52"/>
    <p:sldId id="336" r:id="rId53"/>
    <p:sldId id="307" r:id="rId54"/>
  </p:sldIdLst>
  <p:sldSz cx="9144000" cy="5143500" type="screen16x9"/>
  <p:notesSz cx="6858000" cy="9144000"/>
  <p:defaultTextStyle>
    <a:defPPr>
      <a:defRPr lang="sv-SE"/>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03" userDrawn="1">
          <p15:clr>
            <a:srgbClr val="A4A3A4"/>
          </p15:clr>
        </p15:guide>
        <p15:guide id="2" orient="horz" pos="620" userDrawn="1">
          <p15:clr>
            <a:srgbClr val="A4A3A4"/>
          </p15:clr>
        </p15:guide>
        <p15:guide id="3" orient="horz" pos="3091" userDrawn="1">
          <p15:clr>
            <a:srgbClr val="A4A3A4"/>
          </p15:clr>
        </p15:guide>
        <p15:guide id="4" orient="horz" pos="2928" userDrawn="1">
          <p15:clr>
            <a:srgbClr val="A4A3A4"/>
          </p15:clr>
        </p15:guide>
        <p15:guide id="5" orient="horz" pos="282" userDrawn="1">
          <p15:clr>
            <a:srgbClr val="A4A3A4"/>
          </p15:clr>
        </p15:guide>
        <p15:guide id="6" orient="horz" pos="987" userDrawn="1">
          <p15:clr>
            <a:srgbClr val="A4A3A4"/>
          </p15:clr>
        </p15:guide>
        <p15:guide id="7" orient="horz" pos="804" userDrawn="1">
          <p15:clr>
            <a:srgbClr val="A4A3A4"/>
          </p15:clr>
        </p15:guide>
        <p15:guide id="8" orient="horz" pos="1825" userDrawn="1">
          <p15:clr>
            <a:srgbClr val="A4A3A4"/>
          </p15:clr>
        </p15:guide>
        <p15:guide id="9" orient="horz" pos="28" userDrawn="1">
          <p15:clr>
            <a:srgbClr val="A4A3A4"/>
          </p15:clr>
        </p15:guide>
        <p15:guide id="10" orient="horz" pos="824" userDrawn="1">
          <p15:clr>
            <a:srgbClr val="A4A3A4"/>
          </p15:clr>
        </p15:guide>
        <p15:guide id="11" orient="horz" pos="2152" userDrawn="1">
          <p15:clr>
            <a:srgbClr val="A4A3A4"/>
          </p15:clr>
        </p15:guide>
        <p15:guide id="12" pos="3107" userDrawn="1">
          <p15:clr>
            <a:srgbClr val="A4A3A4"/>
          </p15:clr>
        </p15:guide>
        <p15:guide id="13" pos="136" userDrawn="1">
          <p15:clr>
            <a:srgbClr val="A4A3A4"/>
          </p15:clr>
        </p15:guide>
        <p15:guide id="14" pos="5602" userDrawn="1">
          <p15:clr>
            <a:srgbClr val="A4A3A4"/>
          </p15:clr>
        </p15:guide>
        <p15:guide id="15" pos="680" userDrawn="1">
          <p15:clr>
            <a:srgbClr val="A4A3A4"/>
          </p15:clr>
        </p15:guide>
        <p15:guide id="16" pos="3175" userDrawn="1">
          <p15:clr>
            <a:srgbClr val="A4A3A4"/>
          </p15:clr>
        </p15:guide>
        <p15:guide id="17" pos="68" userDrawn="1">
          <p15:clr>
            <a:srgbClr val="A4A3A4"/>
          </p15:clr>
        </p15:guide>
        <p15:guide id="18" pos="5080" userDrawn="1">
          <p15:clr>
            <a:srgbClr val="A4A3A4"/>
          </p15:clr>
        </p15:guide>
        <p15:guide id="19" pos="5692" userDrawn="1">
          <p15:clr>
            <a:srgbClr val="A4A3A4"/>
          </p15:clr>
        </p15:guide>
        <p15:guide id="20" pos="5647" userDrawn="1">
          <p15:clr>
            <a:srgbClr val="A4A3A4"/>
          </p15:clr>
        </p15:guide>
        <p15:guide id="21" pos="113" userDrawn="1">
          <p15:clr>
            <a:srgbClr val="A4A3A4"/>
          </p15:clr>
        </p15:guide>
        <p15:guide id="22" pos="1837" userDrawn="1">
          <p15:clr>
            <a:srgbClr val="A4A3A4"/>
          </p15:clr>
        </p15:guide>
        <p15:guide id="23" pos="725" userDrawn="1">
          <p15:clr>
            <a:srgbClr val="A4A3A4"/>
          </p15:clr>
        </p15:guide>
        <p15:guide id="24" pos="3674" userDrawn="1">
          <p15:clr>
            <a:srgbClr val="A4A3A4"/>
          </p15:clr>
        </p15:guide>
        <p15:guide id="25" pos="3651" userDrawn="1">
          <p15:clr>
            <a:srgbClr val="A4A3A4"/>
          </p15:clr>
        </p15:guide>
        <p15:guide id="26" pos="975" userDrawn="1">
          <p15:clr>
            <a:srgbClr val="A4A3A4"/>
          </p15:clr>
        </p15:guide>
        <p15:guide id="27" pos="3923" userDrawn="1">
          <p15:clr>
            <a:srgbClr val="A4A3A4"/>
          </p15:clr>
        </p15:guide>
        <p15:guide id="28" pos="2268" userDrawn="1">
          <p15:clr>
            <a:srgbClr val="A4A3A4"/>
          </p15:clr>
        </p15:guide>
        <p15:guide id="29" pos="2358" userDrawn="1">
          <p15:clr>
            <a:srgbClr val="A4A3A4"/>
          </p15:clr>
        </p15:guide>
        <p15:guide id="30" pos="4014" userDrawn="1">
          <p15:clr>
            <a:srgbClr val="A4A3A4"/>
          </p15:clr>
        </p15:guide>
        <p15:guide id="31" orient="horz" pos="2907" userDrawn="1">
          <p15:clr>
            <a:srgbClr val="A4A3A4"/>
          </p15:clr>
        </p15:guide>
        <p15:guide id="32" pos="63" userDrawn="1">
          <p15:clr>
            <a:srgbClr val="A4A3A4"/>
          </p15:clr>
        </p15:guide>
        <p15:guide id="33" pos="5697" userDrawn="1">
          <p15:clr>
            <a:srgbClr val="A4A3A4"/>
          </p15:clr>
        </p15:guide>
        <p15:guide id="34" orient="horz" pos="2028">
          <p15:clr>
            <a:srgbClr val="A4A3A4"/>
          </p15:clr>
        </p15:guide>
        <p15:guide id="35" orient="horz" pos="3094">
          <p15:clr>
            <a:srgbClr val="A4A3A4"/>
          </p15:clr>
        </p15:guide>
        <p15:guide id="36" orient="horz" pos="2935">
          <p15:clr>
            <a:srgbClr val="A4A3A4"/>
          </p15:clr>
        </p15:guide>
        <p15:guide id="37" orient="horz" pos="237">
          <p15:clr>
            <a:srgbClr val="A4A3A4"/>
          </p15:clr>
        </p15:guide>
        <p15:guide id="38" orient="horz" pos="985">
          <p15:clr>
            <a:srgbClr val="A4A3A4"/>
          </p15:clr>
        </p15:guide>
        <p15:guide id="39" orient="horz" pos="1824">
          <p15:clr>
            <a:srgbClr val="A4A3A4"/>
          </p15:clr>
        </p15:guide>
        <p15:guide id="40" orient="horz" pos="146">
          <p15:clr>
            <a:srgbClr val="A4A3A4"/>
          </p15:clr>
        </p15:guide>
        <p15:guide id="41" orient="horz" pos="2142">
          <p15:clr>
            <a:srgbClr val="A4A3A4"/>
          </p15:clr>
        </p15:guide>
        <p15:guide id="42" orient="horz" pos="2913">
          <p15:clr>
            <a:srgbClr val="A4A3A4"/>
          </p15:clr>
        </p15:guide>
        <p15:guide id="43" pos="4921">
          <p15:clr>
            <a:srgbClr val="A4A3A4"/>
          </p15:clr>
        </p15:guide>
        <p15:guide id="44" pos="1769">
          <p15:clr>
            <a:srgbClr val="A4A3A4"/>
          </p15:clr>
        </p15:guide>
        <p15:guide id="45"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96C2"/>
    <a:srgbClr val="4472C4"/>
    <a:srgbClr val="0074B9"/>
    <a:srgbClr val="99CCFF"/>
    <a:srgbClr val="D01F05"/>
    <a:srgbClr val="1882B2"/>
    <a:srgbClr val="009FE3"/>
    <a:srgbClr val="C933A9"/>
    <a:srgbClr val="DA2167"/>
    <a:srgbClr val="77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7" autoAdjust="0"/>
    <p:restoredTop sz="86528" autoAdjust="0"/>
  </p:normalViewPr>
  <p:slideViewPr>
    <p:cSldViewPr snapToObjects="1" showGuides="1">
      <p:cViewPr varScale="1">
        <p:scale>
          <a:sx n="127" d="100"/>
          <a:sy n="127" d="100"/>
        </p:scale>
        <p:origin x="-246" y="-96"/>
      </p:cViewPr>
      <p:guideLst>
        <p:guide orient="horz" pos="1703"/>
        <p:guide orient="horz" pos="620"/>
        <p:guide orient="horz" pos="3091"/>
        <p:guide orient="horz" pos="2928"/>
        <p:guide orient="horz" pos="282"/>
        <p:guide orient="horz" pos="987"/>
        <p:guide orient="horz" pos="804"/>
        <p:guide orient="horz" pos="1825"/>
        <p:guide orient="horz" pos="28"/>
        <p:guide orient="horz" pos="824"/>
        <p:guide orient="horz" pos="2152"/>
        <p:guide orient="horz" pos="2907"/>
        <p:guide orient="horz" pos="2028"/>
        <p:guide orient="horz" pos="3094"/>
        <p:guide orient="horz" pos="2935"/>
        <p:guide orient="horz" pos="237"/>
        <p:guide orient="horz" pos="985"/>
        <p:guide orient="horz" pos="1824"/>
        <p:guide orient="horz" pos="146"/>
        <p:guide orient="horz" pos="2142"/>
        <p:guide orient="horz" pos="2913"/>
        <p:guide pos="3107"/>
        <p:guide pos="136"/>
        <p:guide pos="5602"/>
        <p:guide pos="680"/>
        <p:guide pos="3175"/>
        <p:guide pos="68"/>
        <p:guide pos="5080"/>
        <p:guide pos="5692"/>
        <p:guide pos="5647"/>
        <p:guide pos="113"/>
        <p:guide pos="1837"/>
        <p:guide pos="725"/>
        <p:guide pos="3674"/>
        <p:guide pos="3651"/>
        <p:guide pos="975"/>
        <p:guide pos="3923"/>
        <p:guide pos="2268"/>
        <p:guide pos="2358"/>
        <p:guide pos="4014"/>
        <p:guide pos="63"/>
        <p:guide pos="5697"/>
        <p:guide pos="4921"/>
        <p:guide pos="1769"/>
        <p:guide pos="2880"/>
      </p:guideLst>
    </p:cSldViewPr>
  </p:slideViewPr>
  <p:notesTextViewPr>
    <p:cViewPr>
      <p:scale>
        <a:sx n="100" d="100"/>
        <a:sy n="100" d="100"/>
      </p:scale>
      <p:origin x="0" y="0"/>
    </p:cViewPr>
  </p:notesTextViewPr>
  <p:sorterViewPr>
    <p:cViewPr>
      <p:scale>
        <a:sx n="100" d="100"/>
        <a:sy n="100" d="100"/>
      </p:scale>
      <p:origin x="0" y="-6990"/>
    </p:cViewPr>
  </p:sorterViewPr>
  <p:notesViewPr>
    <p:cSldViewPr snapToObjects="1" showGuides="1">
      <p:cViewPr varScale="1">
        <p:scale>
          <a:sx n="55" d="100"/>
          <a:sy n="55" d="100"/>
        </p:scale>
        <p:origin x="288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71800" cy="457200"/>
          </a:xfrm>
          <a:prstGeom prst="rect">
            <a:avLst/>
          </a:prstGeom>
        </p:spPr>
        <p:txBody>
          <a:bodyPr vert="horz" lIns="91431" tIns="45716" rIns="91431" bIns="45716" rtlCol="0"/>
          <a:lstStyle>
            <a:lvl1pPr algn="l">
              <a:defRPr sz="1200"/>
            </a:lvl1pPr>
          </a:lstStyle>
          <a:p>
            <a:endParaRPr lang="sv-SE" dirty="0"/>
          </a:p>
        </p:txBody>
      </p:sp>
      <p:sp>
        <p:nvSpPr>
          <p:cNvPr id="3" name="Platshållare för datum 2"/>
          <p:cNvSpPr>
            <a:spLocks noGrp="1"/>
          </p:cNvSpPr>
          <p:nvPr>
            <p:ph type="dt" sz="quarter" idx="1"/>
          </p:nvPr>
        </p:nvSpPr>
        <p:spPr>
          <a:xfrm>
            <a:off x="3884613" y="1"/>
            <a:ext cx="2971800" cy="457200"/>
          </a:xfrm>
          <a:prstGeom prst="rect">
            <a:avLst/>
          </a:prstGeom>
        </p:spPr>
        <p:txBody>
          <a:bodyPr vert="horz" lIns="91431" tIns="45716" rIns="91431" bIns="45716" rtlCol="0"/>
          <a:lstStyle>
            <a:lvl1pPr algn="r">
              <a:defRPr sz="1200"/>
            </a:lvl1pPr>
          </a:lstStyle>
          <a:p>
            <a:fld id="{91A2A1F0-1713-45C7-AB45-3E4A43DD5881}" type="datetimeFigureOut">
              <a:rPr lang="sv-SE" smtClean="0"/>
              <a:pPr/>
              <a:t>2017-07-05</a:t>
            </a:fld>
            <a:endParaRPr lang="sv-SE" dirty="0"/>
          </a:p>
        </p:txBody>
      </p:sp>
      <p:sp>
        <p:nvSpPr>
          <p:cNvPr id="4" name="Platshållare för sidfot 3"/>
          <p:cNvSpPr>
            <a:spLocks noGrp="1"/>
          </p:cNvSpPr>
          <p:nvPr>
            <p:ph type="ftr" sz="quarter" idx="2"/>
          </p:nvPr>
        </p:nvSpPr>
        <p:spPr>
          <a:xfrm>
            <a:off x="0" y="8685214"/>
            <a:ext cx="2971800" cy="457200"/>
          </a:xfrm>
          <a:prstGeom prst="rect">
            <a:avLst/>
          </a:prstGeom>
        </p:spPr>
        <p:txBody>
          <a:bodyPr vert="horz" lIns="91431" tIns="45716" rIns="91431" bIns="45716"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4"/>
            <a:ext cx="2971800" cy="457200"/>
          </a:xfrm>
          <a:prstGeom prst="rect">
            <a:avLst/>
          </a:prstGeom>
        </p:spPr>
        <p:txBody>
          <a:bodyPr vert="horz" lIns="91431" tIns="45716" rIns="91431" bIns="45716" rtlCol="0" anchor="b"/>
          <a:lstStyle>
            <a:lvl1pPr algn="r">
              <a:defRPr sz="1200"/>
            </a:lvl1pPr>
          </a:lstStyle>
          <a:p>
            <a:fld id="{6B3E0425-A577-4F33-8D8A-03F4B0A6D857}" type="slidenum">
              <a:rPr lang="sv-SE" smtClean="0"/>
              <a:pPr/>
              <a:t>‹#›</a:t>
            </a:fld>
            <a:endParaRPr lang="sv-SE" dirty="0"/>
          </a:p>
        </p:txBody>
      </p:sp>
    </p:spTree>
    <p:extLst>
      <p:ext uri="{BB962C8B-B14F-4D97-AF65-F5344CB8AC3E}">
        <p14:creationId xmlns:p14="http://schemas.microsoft.com/office/powerpoint/2010/main" val="4126899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71800" cy="457200"/>
          </a:xfrm>
          <a:prstGeom prst="rect">
            <a:avLst/>
          </a:prstGeom>
        </p:spPr>
        <p:txBody>
          <a:bodyPr vert="horz" lIns="91431" tIns="45716" rIns="91431" bIns="45716" rtlCol="0"/>
          <a:lstStyle>
            <a:lvl1pPr algn="l">
              <a:defRPr sz="1200"/>
            </a:lvl1pPr>
          </a:lstStyle>
          <a:p>
            <a:endParaRPr lang="sv-SE" dirty="0"/>
          </a:p>
        </p:txBody>
      </p:sp>
      <p:sp>
        <p:nvSpPr>
          <p:cNvPr id="3" name="Platshållare för datum 2"/>
          <p:cNvSpPr>
            <a:spLocks noGrp="1"/>
          </p:cNvSpPr>
          <p:nvPr>
            <p:ph type="dt" idx="1"/>
          </p:nvPr>
        </p:nvSpPr>
        <p:spPr>
          <a:xfrm>
            <a:off x="3884613" y="1"/>
            <a:ext cx="2971800" cy="457200"/>
          </a:xfrm>
          <a:prstGeom prst="rect">
            <a:avLst/>
          </a:prstGeom>
        </p:spPr>
        <p:txBody>
          <a:bodyPr vert="horz" lIns="91431" tIns="45716" rIns="91431" bIns="45716" rtlCol="0"/>
          <a:lstStyle>
            <a:lvl1pPr algn="r">
              <a:defRPr sz="1200"/>
            </a:lvl1pPr>
          </a:lstStyle>
          <a:p>
            <a:fld id="{D70FC5E1-9AC5-4ED0-9B26-F91DE0C6D791}" type="datetimeFigureOut">
              <a:rPr lang="sv-SE" smtClean="0"/>
              <a:pPr/>
              <a:t>2017-07-05</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31" tIns="45716" rIns="91431" bIns="45716"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31" tIns="45716" rIns="91431" bIns="45716"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4"/>
            <a:ext cx="2971800" cy="457200"/>
          </a:xfrm>
          <a:prstGeom prst="rect">
            <a:avLst/>
          </a:prstGeom>
        </p:spPr>
        <p:txBody>
          <a:bodyPr vert="horz" lIns="91431" tIns="45716" rIns="91431" bIns="45716"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4"/>
            <a:ext cx="2971800" cy="457200"/>
          </a:xfrm>
          <a:prstGeom prst="rect">
            <a:avLst/>
          </a:prstGeom>
        </p:spPr>
        <p:txBody>
          <a:bodyPr vert="horz" lIns="91431" tIns="45716" rIns="91431" bIns="45716" rtlCol="0" anchor="b"/>
          <a:lstStyle>
            <a:lvl1pPr algn="r">
              <a:defRPr sz="1200"/>
            </a:lvl1pPr>
          </a:lstStyle>
          <a:p>
            <a:fld id="{C49A4125-26CD-4450-8042-9CBD15FB7312}" type="slidenum">
              <a:rPr lang="sv-SE" smtClean="0"/>
              <a:pPr/>
              <a:t>‹#›</a:t>
            </a:fld>
            <a:endParaRPr lang="sv-SE" dirty="0"/>
          </a:p>
        </p:txBody>
      </p:sp>
    </p:spTree>
    <p:extLst>
      <p:ext uri="{BB962C8B-B14F-4D97-AF65-F5344CB8AC3E}">
        <p14:creationId xmlns:p14="http://schemas.microsoft.com/office/powerpoint/2010/main" val="4132794823"/>
      </p:ext>
    </p:extLst>
  </p:cSld>
  <p:clrMap bg1="lt1" tx1="dk1" bg2="lt2" tx2="dk2" accent1="accent1" accent2="accent2" accent3="accent3" accent4="accent4" accent5="accent5" accent6="accent6" hlink="hlink" folHlink="folHlink"/>
  <p:notesStyle>
    <a:lvl1pPr marL="0" algn="l" defTabSz="822960" rtl="0" eaLnBrk="1" latinLnBrk="0" hangingPunct="1">
      <a:defRPr sz="1080" kern="1200">
        <a:solidFill>
          <a:schemeClr val="tx1"/>
        </a:solidFill>
        <a:latin typeface="+mn-lt"/>
        <a:ea typeface="+mn-ea"/>
        <a:cs typeface="+mn-cs"/>
      </a:defRPr>
    </a:lvl1pPr>
    <a:lvl2pPr marL="411480" algn="l" defTabSz="822960" rtl="0" eaLnBrk="1" latinLnBrk="0" hangingPunct="1">
      <a:defRPr sz="1080" kern="1200">
        <a:solidFill>
          <a:schemeClr val="tx1"/>
        </a:solidFill>
        <a:latin typeface="+mn-lt"/>
        <a:ea typeface="+mn-ea"/>
        <a:cs typeface="+mn-cs"/>
      </a:defRPr>
    </a:lvl2pPr>
    <a:lvl3pPr marL="822960" algn="l" defTabSz="822960" rtl="0" eaLnBrk="1" latinLnBrk="0" hangingPunct="1">
      <a:defRPr sz="1080" kern="1200">
        <a:solidFill>
          <a:schemeClr val="tx1"/>
        </a:solidFill>
        <a:latin typeface="+mn-lt"/>
        <a:ea typeface="+mn-ea"/>
        <a:cs typeface="+mn-cs"/>
      </a:defRPr>
    </a:lvl3pPr>
    <a:lvl4pPr marL="1234440" algn="l" defTabSz="822960" rtl="0" eaLnBrk="1" latinLnBrk="0" hangingPunct="1">
      <a:defRPr sz="1080" kern="1200">
        <a:solidFill>
          <a:schemeClr val="tx1"/>
        </a:solidFill>
        <a:latin typeface="+mn-lt"/>
        <a:ea typeface="+mn-ea"/>
        <a:cs typeface="+mn-cs"/>
      </a:defRPr>
    </a:lvl4pPr>
    <a:lvl5pPr marL="1645920" algn="l" defTabSz="822960" rtl="0" eaLnBrk="1" latinLnBrk="0" hangingPunct="1">
      <a:defRPr sz="1080" kern="1200">
        <a:solidFill>
          <a:schemeClr val="tx1"/>
        </a:solidFill>
        <a:latin typeface="+mn-lt"/>
        <a:ea typeface="+mn-ea"/>
        <a:cs typeface="+mn-cs"/>
      </a:defRPr>
    </a:lvl5pPr>
    <a:lvl6pPr marL="2057400" algn="l" defTabSz="822960" rtl="0" eaLnBrk="1" latinLnBrk="0" hangingPunct="1">
      <a:defRPr sz="1080" kern="1200">
        <a:solidFill>
          <a:schemeClr val="tx1"/>
        </a:solidFill>
        <a:latin typeface="+mn-lt"/>
        <a:ea typeface="+mn-ea"/>
        <a:cs typeface="+mn-cs"/>
      </a:defRPr>
    </a:lvl6pPr>
    <a:lvl7pPr marL="2468880" algn="l" defTabSz="822960" rtl="0" eaLnBrk="1" latinLnBrk="0" hangingPunct="1">
      <a:defRPr sz="1080" kern="1200">
        <a:solidFill>
          <a:schemeClr val="tx1"/>
        </a:solidFill>
        <a:latin typeface="+mn-lt"/>
        <a:ea typeface="+mn-ea"/>
        <a:cs typeface="+mn-cs"/>
      </a:defRPr>
    </a:lvl7pPr>
    <a:lvl8pPr marL="2880360" algn="l" defTabSz="822960" rtl="0" eaLnBrk="1" latinLnBrk="0" hangingPunct="1">
      <a:defRPr sz="1080" kern="1200">
        <a:solidFill>
          <a:schemeClr val="tx1"/>
        </a:solidFill>
        <a:latin typeface="+mn-lt"/>
        <a:ea typeface="+mn-ea"/>
        <a:cs typeface="+mn-cs"/>
      </a:defRPr>
    </a:lvl8pPr>
    <a:lvl9pPr marL="3291840" algn="l" defTabSz="822960" rtl="0" eaLnBrk="1" latinLnBrk="0" hangingPunct="1">
      <a:defRPr sz="10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82296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a:t>
            </a:fld>
            <a:endParaRPr lang="sv-SE" dirty="0"/>
          </a:p>
        </p:txBody>
      </p:sp>
    </p:spTree>
    <p:extLst>
      <p:ext uri="{BB962C8B-B14F-4D97-AF65-F5344CB8AC3E}">
        <p14:creationId xmlns:p14="http://schemas.microsoft.com/office/powerpoint/2010/main" val="1374896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p:spPr>
        <p:txBody>
          <a:bodyPr/>
          <a:lstStyle/>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10</a:t>
            </a:fld>
            <a:endParaRPr lang="sv-SE" dirty="0"/>
          </a:p>
        </p:txBody>
      </p:sp>
    </p:spTree>
    <p:extLst>
      <p:ext uri="{BB962C8B-B14F-4D97-AF65-F5344CB8AC3E}">
        <p14:creationId xmlns:p14="http://schemas.microsoft.com/office/powerpoint/2010/main" val="661630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Crises (or disasters) are events that are usually </a:t>
            </a:r>
            <a:r>
              <a:rPr lang="en-GB" sz="1080" b="1" kern="1200" dirty="0">
                <a:solidFill>
                  <a:schemeClr val="tx1"/>
                </a:solidFill>
                <a:effectLst/>
                <a:latin typeface="+mn-lt"/>
                <a:ea typeface="+mn-ea"/>
                <a:cs typeface="+mn-cs"/>
              </a:rPr>
              <a:t>unexpected</a:t>
            </a:r>
            <a:r>
              <a:rPr lang="en-GB" sz="1080" kern="1200" dirty="0">
                <a:solidFill>
                  <a:schemeClr val="tx1"/>
                </a:solidFill>
                <a:effectLst/>
                <a:latin typeface="+mn-lt"/>
                <a:ea typeface="+mn-ea"/>
                <a:cs typeface="+mn-cs"/>
              </a:rPr>
              <a:t>, affect individuals or organisations, have the potential to </a:t>
            </a:r>
            <a:r>
              <a:rPr lang="en-GB" sz="1080" b="1" kern="1200" dirty="0">
                <a:solidFill>
                  <a:schemeClr val="tx1"/>
                </a:solidFill>
                <a:effectLst/>
                <a:latin typeface="+mn-lt"/>
                <a:ea typeface="+mn-ea"/>
                <a:cs typeface="+mn-cs"/>
              </a:rPr>
              <a:t>inflict financial or reputational damage upon key stakeholders</a:t>
            </a:r>
            <a:r>
              <a:rPr lang="en-GB" sz="1080" kern="1200" dirty="0">
                <a:solidFill>
                  <a:schemeClr val="tx1"/>
                </a:solidFill>
                <a:effectLst/>
                <a:latin typeface="+mn-lt"/>
                <a:ea typeface="+mn-ea"/>
                <a:cs typeface="+mn-cs"/>
              </a:rPr>
              <a:t>, and </a:t>
            </a:r>
            <a:r>
              <a:rPr lang="en-GB" sz="1080" b="1" kern="1200" dirty="0">
                <a:solidFill>
                  <a:schemeClr val="tx1"/>
                </a:solidFill>
                <a:effectLst/>
                <a:latin typeface="+mn-lt"/>
                <a:ea typeface="+mn-ea"/>
                <a:cs typeface="+mn-cs"/>
              </a:rPr>
              <a:t>require urgent action to prevent their escalation</a:t>
            </a:r>
            <a:r>
              <a:rPr lang="en-GB" sz="1080" kern="1200" dirty="0">
                <a:solidFill>
                  <a:schemeClr val="tx1"/>
                </a:solidFill>
                <a:effectLst/>
                <a:latin typeface="+mn-lt"/>
                <a:ea typeface="+mn-ea"/>
                <a:cs typeface="+mn-cs"/>
              </a:rPr>
              <a:t> (Coombs, 2015; Herman, 1963; Ulmer et al., 2007). Therefore, </a:t>
            </a:r>
            <a:r>
              <a:rPr lang="en-GB" sz="1080" b="1" kern="1200" dirty="0">
                <a:solidFill>
                  <a:schemeClr val="tx1"/>
                </a:solidFill>
                <a:effectLst/>
                <a:latin typeface="+mn-lt"/>
                <a:ea typeface="+mn-ea"/>
                <a:cs typeface="+mn-cs"/>
              </a:rPr>
              <a:t>the purpose of crisis communication strategies should be to improve this situation and to ‘limit and contain harm’ to those individuals and organisations affected by the disaster (Seeger, 2006:234).</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It is perhaps no surprise therefore that it first emerged in the United States (US) as a sub-field of public relations (PR) practice in the early twentieth century. An overarching theme in the early crisis communication literature was that there was a need </a:t>
            </a:r>
            <a:r>
              <a:rPr lang="en-GB" sz="1080" b="1" kern="1200" dirty="0">
                <a:solidFill>
                  <a:schemeClr val="tx1"/>
                </a:solidFill>
                <a:effectLst/>
                <a:latin typeface="+mn-lt"/>
                <a:ea typeface="+mn-ea"/>
                <a:cs typeface="+mn-cs"/>
              </a:rPr>
              <a:t>to provide “timely, accurate information and communicate strategically to minimise reputational damage</a:t>
            </a:r>
            <a:r>
              <a:rPr lang="en-GB" sz="1080" kern="1200" dirty="0">
                <a:solidFill>
                  <a:schemeClr val="tx1"/>
                </a:solidFill>
                <a:effectLst/>
                <a:latin typeface="+mn-lt"/>
                <a:ea typeface="+mn-ea"/>
                <a:cs typeface="+mn-cs"/>
              </a:rPr>
              <a:t>” to individuals and organisations (Holladay, 2009:215). One of the earliest examples of crisis communication followed an accident on the Pennsylvania railroad in 1906. Ivy Lee, credited as one of the founders of PR, convinced the railroad company to disclose information about the accident in what was widely considered to be the very first press release.</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While the communication strategies of corporations towards repairing their reputation may not appear directly relevant to this lesson, incidents such as the BP oil spill in the Gulf of Mexico (April 2010) show how such organisations may seek to use the media to avoid responsibility for man-made disasters (de Wolf and </a:t>
            </a:r>
            <a:r>
              <a:rPr lang="en-GB" sz="1080" kern="1200" dirty="0" err="1">
                <a:solidFill>
                  <a:schemeClr val="tx1"/>
                </a:solidFill>
                <a:effectLst/>
                <a:latin typeface="+mn-lt"/>
                <a:ea typeface="+mn-ea"/>
                <a:cs typeface="+mn-cs"/>
              </a:rPr>
              <a:t>Mejri</a:t>
            </a:r>
            <a:r>
              <a:rPr lang="en-GB" sz="1080" kern="1200" dirty="0">
                <a:solidFill>
                  <a:schemeClr val="tx1"/>
                </a:solidFill>
                <a:effectLst/>
                <a:latin typeface="+mn-lt"/>
                <a:ea typeface="+mn-ea"/>
                <a:cs typeface="+mn-cs"/>
              </a:rPr>
              <a:t>, 2013). This also illustrates how crisis communication may have </a:t>
            </a:r>
            <a:r>
              <a:rPr lang="en-GB" sz="1080" b="1" kern="1200" dirty="0">
                <a:solidFill>
                  <a:schemeClr val="tx1"/>
                </a:solidFill>
                <a:effectLst/>
                <a:latin typeface="+mn-lt"/>
                <a:ea typeface="+mn-ea"/>
                <a:cs typeface="+mn-cs"/>
              </a:rPr>
              <a:t>a variety of conflicting objectives</a:t>
            </a:r>
            <a:r>
              <a:rPr lang="en-GB" sz="1080" kern="1200" dirty="0">
                <a:solidFill>
                  <a:schemeClr val="tx1"/>
                </a:solidFill>
                <a:effectLst/>
                <a:latin typeface="+mn-lt"/>
                <a:ea typeface="+mn-ea"/>
                <a:cs typeface="+mn-cs"/>
              </a:rPr>
              <a:t>; for example, governments are likely to prioritise the restoration of public order while their citizens focus more on “being informed, protected and even reimbursed” (Seeger, 2006:34). </a:t>
            </a:r>
            <a:r>
              <a:rPr lang="en-GB" sz="1080" b="1" kern="1200" dirty="0">
                <a:solidFill>
                  <a:schemeClr val="tx1"/>
                </a:solidFill>
                <a:effectLst/>
                <a:latin typeface="+mn-lt"/>
                <a:ea typeface="+mn-ea"/>
                <a:cs typeface="+mn-cs"/>
              </a:rPr>
              <a:t>The more the actors involved, the more likely it is to have more conflicting objectives and dynamics</a:t>
            </a:r>
            <a:r>
              <a:rPr lang="en-GB" sz="1080" kern="1200" dirty="0">
                <a:solidFill>
                  <a:schemeClr val="tx1"/>
                </a:solidFill>
                <a:effectLst/>
                <a:latin typeface="+mn-lt"/>
                <a:ea typeface="+mn-ea"/>
                <a:cs typeface="+mn-cs"/>
              </a:rPr>
              <a:t>.</a:t>
            </a:r>
          </a:p>
          <a:p>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11</a:t>
            </a:fld>
            <a:endParaRPr lang="sv-SE" dirty="0"/>
          </a:p>
        </p:txBody>
      </p:sp>
    </p:spTree>
    <p:extLst>
      <p:ext uri="{BB962C8B-B14F-4D97-AF65-F5344CB8AC3E}">
        <p14:creationId xmlns:p14="http://schemas.microsoft.com/office/powerpoint/2010/main" val="288918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7425" y="685800"/>
            <a:ext cx="1679575" cy="944563"/>
          </a:xfrm>
        </p:spPr>
      </p:sp>
      <p:sp>
        <p:nvSpPr>
          <p:cNvPr id="3" name="Notes Placeholder 2"/>
          <p:cNvSpPr>
            <a:spLocks noGrp="1"/>
          </p:cNvSpPr>
          <p:nvPr>
            <p:ph type="body" idx="1"/>
          </p:nvPr>
        </p:nvSpPr>
        <p:spPr>
          <a:xfrm>
            <a:off x="572344" y="2195736"/>
            <a:ext cx="5904656" cy="4114800"/>
          </a:xfrm>
        </p:spPr>
        <p:txBody>
          <a:bodyPr/>
          <a:lstStyle/>
          <a:p>
            <a:r>
              <a:rPr lang="en-GB" sz="1080" kern="1200" dirty="0">
                <a:solidFill>
                  <a:schemeClr val="tx1"/>
                </a:solidFill>
                <a:effectLst/>
                <a:latin typeface="+mn-lt"/>
                <a:ea typeface="+mn-ea"/>
                <a:cs typeface="+mn-cs"/>
              </a:rPr>
              <a:t>The need to improve disaster-related communication has been an ever-present motive for </a:t>
            </a:r>
            <a:r>
              <a:rPr lang="en-GB" sz="1080" b="1" kern="1200" dirty="0">
                <a:solidFill>
                  <a:schemeClr val="tx1"/>
                </a:solidFill>
                <a:effectLst/>
                <a:latin typeface="+mn-lt"/>
                <a:ea typeface="+mn-ea"/>
                <a:cs typeface="+mn-cs"/>
              </a:rPr>
              <a:t>Disaster Risk Reduction (</a:t>
            </a:r>
            <a:r>
              <a:rPr lang="en-GB" sz="1080" b="1" kern="1200" dirty="0" err="1">
                <a:solidFill>
                  <a:schemeClr val="tx1"/>
                </a:solidFill>
                <a:effectLst/>
                <a:latin typeface="+mn-lt"/>
                <a:ea typeface="+mn-ea"/>
                <a:cs typeface="+mn-cs"/>
              </a:rPr>
              <a:t>DRR</a:t>
            </a:r>
            <a:r>
              <a:rPr lang="en-GB" sz="1080" b="1" kern="1200" dirty="0">
                <a:solidFill>
                  <a:schemeClr val="tx1"/>
                </a:solidFill>
                <a:effectLst/>
                <a:latin typeface="+mn-lt"/>
                <a:ea typeface="+mn-ea"/>
                <a:cs typeface="+mn-cs"/>
              </a:rPr>
              <a:t>) initiatives</a:t>
            </a:r>
            <a:r>
              <a:rPr lang="en-GB" sz="1080" kern="1200" dirty="0">
                <a:solidFill>
                  <a:schemeClr val="tx1"/>
                </a:solidFill>
                <a:effectLst/>
                <a:latin typeface="+mn-lt"/>
                <a:ea typeface="+mn-ea"/>
                <a:cs typeface="+mn-cs"/>
              </a:rPr>
              <a:t> over the past two decades. The United</a:t>
            </a:r>
            <a:r>
              <a:rPr lang="en-GB" sz="1080" b="1" kern="1200" dirty="0">
                <a:solidFill>
                  <a:schemeClr val="tx1"/>
                </a:solidFill>
                <a:effectLst/>
                <a:latin typeface="+mn-lt"/>
                <a:ea typeface="+mn-ea"/>
                <a:cs typeface="+mn-cs"/>
              </a:rPr>
              <a:t> Nations International Strategy for Disaster Reduction (</a:t>
            </a:r>
            <a:r>
              <a:rPr lang="en-GB" sz="1080" b="1" kern="1200" dirty="0" err="1">
                <a:solidFill>
                  <a:schemeClr val="tx1"/>
                </a:solidFill>
                <a:effectLst/>
                <a:latin typeface="+mn-lt"/>
                <a:ea typeface="+mn-ea"/>
                <a:cs typeface="+mn-cs"/>
              </a:rPr>
              <a:t>UNISDR</a:t>
            </a:r>
            <a:r>
              <a:rPr lang="en-GB" sz="1080" b="1" kern="1200" dirty="0">
                <a:solidFill>
                  <a:schemeClr val="tx1"/>
                </a:solidFill>
                <a:effectLst/>
                <a:latin typeface="+mn-lt"/>
                <a:ea typeface="+mn-ea"/>
                <a:cs typeface="+mn-cs"/>
              </a:rPr>
              <a:t>) identified “dialogue, coordination and information exchange” between various stakeholders as one of its strategic priorities in the Hyogo Framework, which set out a series of </a:t>
            </a:r>
            <a:r>
              <a:rPr lang="en-GB" sz="1080" b="1" kern="1200" dirty="0" err="1">
                <a:solidFill>
                  <a:schemeClr val="tx1"/>
                </a:solidFill>
                <a:effectLst/>
                <a:latin typeface="+mn-lt"/>
                <a:ea typeface="+mn-ea"/>
                <a:cs typeface="+mn-cs"/>
              </a:rPr>
              <a:t>DRR</a:t>
            </a:r>
            <a:r>
              <a:rPr lang="en-GB" sz="1080" b="1" kern="1200" dirty="0">
                <a:solidFill>
                  <a:schemeClr val="tx1"/>
                </a:solidFill>
                <a:effectLst/>
                <a:latin typeface="+mn-lt"/>
                <a:ea typeface="+mn-ea"/>
                <a:cs typeface="+mn-cs"/>
              </a:rPr>
              <a:t> objectives to be achieved between 2005 and 2015. The Sendai Framework for Disaster Reduction (</a:t>
            </a:r>
            <a:r>
              <a:rPr lang="en-GB" sz="1080" b="1" kern="1200" dirty="0" err="1">
                <a:solidFill>
                  <a:schemeClr val="tx1"/>
                </a:solidFill>
                <a:effectLst/>
                <a:latin typeface="+mn-lt"/>
                <a:ea typeface="+mn-ea"/>
                <a:cs typeface="+mn-cs"/>
              </a:rPr>
              <a:t>UNISDR</a:t>
            </a:r>
            <a:r>
              <a:rPr lang="en-GB" sz="1080" b="1" kern="1200" dirty="0">
                <a:solidFill>
                  <a:schemeClr val="tx1"/>
                </a:solidFill>
                <a:effectLst/>
                <a:latin typeface="+mn-lt"/>
                <a:ea typeface="+mn-ea"/>
                <a:cs typeface="+mn-cs"/>
              </a:rPr>
              <a:t> 2015)</a:t>
            </a:r>
            <a:r>
              <a:rPr lang="en-GB" sz="1080" kern="1200" dirty="0">
                <a:solidFill>
                  <a:schemeClr val="tx1"/>
                </a:solidFill>
                <a:effectLst/>
                <a:latin typeface="+mn-lt"/>
                <a:ea typeface="+mn-ea"/>
                <a:cs typeface="+mn-cs"/>
              </a:rPr>
              <a:t> continues to emphasise the importance of information sharing and </a:t>
            </a:r>
            <a:r>
              <a:rPr lang="en-GB" sz="1080" b="1" kern="1200" dirty="0">
                <a:solidFill>
                  <a:schemeClr val="tx1"/>
                </a:solidFill>
                <a:effectLst/>
                <a:latin typeface="+mn-lt"/>
                <a:ea typeface="+mn-ea"/>
                <a:cs typeface="+mn-cs"/>
              </a:rPr>
              <a:t>communication between key stakeholders</a:t>
            </a:r>
            <a:r>
              <a:rPr lang="en-GB" sz="1080" kern="1200" dirty="0">
                <a:solidFill>
                  <a:schemeClr val="tx1"/>
                </a:solidFill>
                <a:effectLst/>
                <a:latin typeface="+mn-lt"/>
                <a:ea typeface="+mn-ea"/>
                <a:cs typeface="+mn-cs"/>
              </a:rPr>
              <a:t> as a corollary to building resilience within disaster-affected populations. Top-down approaches towards </a:t>
            </a:r>
            <a:r>
              <a:rPr lang="en-GB" sz="1080" kern="1200" dirty="0" err="1">
                <a:solidFill>
                  <a:schemeClr val="tx1"/>
                </a:solidFill>
                <a:effectLst/>
                <a:latin typeface="+mn-lt"/>
                <a:ea typeface="+mn-ea"/>
                <a:cs typeface="+mn-cs"/>
              </a:rPr>
              <a:t>DRR</a:t>
            </a:r>
            <a:r>
              <a:rPr lang="en-GB" sz="1080" kern="1200" dirty="0">
                <a:solidFill>
                  <a:schemeClr val="tx1"/>
                </a:solidFill>
                <a:effectLst/>
                <a:latin typeface="+mn-lt"/>
                <a:ea typeface="+mn-ea"/>
                <a:cs typeface="+mn-cs"/>
              </a:rPr>
              <a:t> have gradually been replaced in countries such as the UK by an emphasis on </a:t>
            </a:r>
            <a:r>
              <a:rPr lang="en-GB" sz="1080" b="1" kern="1200" dirty="0">
                <a:solidFill>
                  <a:schemeClr val="tx1"/>
                </a:solidFill>
                <a:effectLst/>
                <a:latin typeface="+mn-lt"/>
                <a:ea typeface="+mn-ea"/>
                <a:cs typeface="+mn-cs"/>
              </a:rPr>
              <a:t>‘shared</a:t>
            </a:r>
            <a:r>
              <a:rPr lang="en-GB" sz="1080" kern="1200" dirty="0">
                <a:solidFill>
                  <a:schemeClr val="tx1"/>
                </a:solidFill>
                <a:effectLst/>
                <a:latin typeface="+mn-lt"/>
                <a:ea typeface="+mn-ea"/>
                <a:cs typeface="+mn-cs"/>
              </a:rPr>
              <a:t> </a:t>
            </a:r>
            <a:r>
              <a:rPr lang="en-GB" sz="1080" b="1" kern="1200" dirty="0">
                <a:solidFill>
                  <a:schemeClr val="tx1"/>
                </a:solidFill>
                <a:effectLst/>
                <a:latin typeface="+mn-lt"/>
                <a:ea typeface="+mn-ea"/>
                <a:cs typeface="+mn-cs"/>
              </a:rPr>
              <a:t>responsibility’</a:t>
            </a:r>
            <a:r>
              <a:rPr lang="en-GB" sz="1080" kern="1200" dirty="0">
                <a:solidFill>
                  <a:schemeClr val="tx1"/>
                </a:solidFill>
                <a:effectLst/>
                <a:latin typeface="+mn-lt"/>
                <a:ea typeface="+mn-ea"/>
                <a:cs typeface="+mn-cs"/>
              </a:rPr>
              <a:t>, whereby local communities are encouraged to play a more active role in preparing for and responding to disasters.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Crisis and risk communication practices have become </a:t>
            </a:r>
            <a:r>
              <a:rPr lang="en-GB" sz="1080" kern="1200" dirty="0">
                <a:solidFill>
                  <a:schemeClr val="tx1"/>
                </a:solidFill>
                <a:effectLst/>
                <a:latin typeface="+mn-lt"/>
                <a:ea typeface="+mn-ea"/>
                <a:cs typeface="+mn-cs"/>
              </a:rPr>
              <a:t>an </a:t>
            </a:r>
            <a:r>
              <a:rPr lang="en-GB" sz="1080" b="1" kern="1200" dirty="0">
                <a:solidFill>
                  <a:schemeClr val="tx1"/>
                </a:solidFill>
                <a:effectLst/>
                <a:latin typeface="+mn-lt"/>
                <a:ea typeface="+mn-ea"/>
                <a:cs typeface="+mn-cs"/>
              </a:rPr>
              <a:t>increasingly critical component</a:t>
            </a:r>
            <a:r>
              <a:rPr lang="en-GB" sz="1080" kern="1200" dirty="0">
                <a:solidFill>
                  <a:schemeClr val="tx1"/>
                </a:solidFill>
                <a:effectLst/>
                <a:latin typeface="+mn-lt"/>
                <a:ea typeface="+mn-ea"/>
                <a:cs typeface="+mn-cs"/>
              </a:rPr>
              <a:t> of such initiatives in disaster-prone advanced industrialised states in the world. For example, organisations such as the American Federal Emergency Management Agency (FEMA) have used their official YouTube channel to provide US citizens with information on a variety of topics, such as how to prepare a disaster kit and take appropriate action during an emergency (</a:t>
            </a:r>
            <a:r>
              <a:rPr lang="en-GB" sz="1080" kern="1200" dirty="0" err="1">
                <a:solidFill>
                  <a:schemeClr val="tx1"/>
                </a:solidFill>
                <a:effectLst/>
                <a:latin typeface="+mn-lt"/>
                <a:ea typeface="+mn-ea"/>
                <a:cs typeface="+mn-cs"/>
              </a:rPr>
              <a:t>Dufty</a:t>
            </a:r>
            <a:r>
              <a:rPr lang="en-GB" sz="1080" kern="1200" dirty="0">
                <a:solidFill>
                  <a:schemeClr val="tx1"/>
                </a:solidFill>
                <a:effectLst/>
                <a:latin typeface="+mn-lt"/>
                <a:ea typeface="+mn-ea"/>
                <a:cs typeface="+mn-cs"/>
              </a:rPr>
              <a:t>, 2011). Relevant to this project, EU initiatives such as the national crisis coordination centres have been created to promote information sharing between member states in these areas.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This evolution calls for flexible but</a:t>
            </a:r>
            <a:r>
              <a:rPr lang="en-GB" sz="1080" b="1" kern="1200" dirty="0">
                <a:solidFill>
                  <a:schemeClr val="tx1"/>
                </a:solidFill>
                <a:effectLst/>
                <a:latin typeface="+mn-lt"/>
                <a:ea typeface="+mn-ea"/>
                <a:cs typeface="+mn-cs"/>
              </a:rPr>
              <a:t> shared systems and approaches, </a:t>
            </a:r>
            <a:r>
              <a:rPr lang="en-GB" sz="1080" kern="1200" dirty="0">
                <a:solidFill>
                  <a:schemeClr val="tx1"/>
                </a:solidFill>
                <a:effectLst/>
                <a:latin typeface="+mn-lt"/>
                <a:ea typeface="+mn-ea"/>
                <a:cs typeface="+mn-cs"/>
              </a:rPr>
              <a:t>for organisations and institutions to successfully respond to the challenges of disasters of the global era. However, </a:t>
            </a:r>
            <a:r>
              <a:rPr lang="en-GB" sz="1080" b="1" kern="1200" dirty="0">
                <a:solidFill>
                  <a:schemeClr val="tx1"/>
                </a:solidFill>
                <a:effectLst/>
                <a:latin typeface="+mn-lt"/>
                <a:ea typeface="+mn-ea"/>
                <a:cs typeface="+mn-cs"/>
              </a:rPr>
              <a:t>different approaches</a:t>
            </a:r>
            <a:r>
              <a:rPr lang="en-GB" sz="1080" kern="1200" dirty="0">
                <a:solidFill>
                  <a:schemeClr val="tx1"/>
                </a:solidFill>
                <a:effectLst/>
                <a:latin typeface="+mn-lt"/>
                <a:ea typeface="+mn-ea"/>
                <a:cs typeface="+mn-cs"/>
              </a:rPr>
              <a:t> towards crisis and risk communication </a:t>
            </a:r>
            <a:r>
              <a:rPr lang="en-GB" sz="1080" b="1" kern="1200" dirty="0">
                <a:solidFill>
                  <a:schemeClr val="tx1"/>
                </a:solidFill>
                <a:effectLst/>
                <a:latin typeface="+mn-lt"/>
                <a:ea typeface="+mn-ea"/>
                <a:cs typeface="+mn-cs"/>
              </a:rPr>
              <a:t>still persist</a:t>
            </a:r>
            <a:r>
              <a:rPr lang="en-GB" sz="1080" kern="1200" dirty="0">
                <a:solidFill>
                  <a:schemeClr val="tx1"/>
                </a:solidFill>
                <a:effectLst/>
                <a:latin typeface="+mn-lt"/>
                <a:ea typeface="+mn-ea"/>
                <a:cs typeface="+mn-cs"/>
              </a:rPr>
              <a:t> within the EU, as demonstrated by the patchwork of early warning systems in countries such as Sweden, Czech Republic and Spain (Nilsson et al., 2012). This stands in stark contrast to the resilient communications framework adopted by the UK, which includes an online private network for civil protection practitioners and a variety of mechanisms for issuing public emergency alerts including the use of both traditional and social media. The cultural, linguistic and economic diversity within the EU has also been identified as posing particular challenges for risk communication aimed at preventing the spread of communicable diseases (</a:t>
            </a:r>
            <a:r>
              <a:rPr lang="en-GB" sz="1080" kern="1200" dirty="0" err="1">
                <a:solidFill>
                  <a:schemeClr val="tx1"/>
                </a:solidFill>
                <a:effectLst/>
                <a:latin typeface="+mn-lt"/>
                <a:ea typeface="+mn-ea"/>
                <a:cs typeface="+mn-cs"/>
              </a:rPr>
              <a:t>Infanti</a:t>
            </a:r>
            <a:r>
              <a:rPr lang="en-GB" sz="1080" kern="1200" dirty="0">
                <a:solidFill>
                  <a:schemeClr val="tx1"/>
                </a:solidFill>
                <a:effectLst/>
                <a:latin typeface="+mn-lt"/>
                <a:ea typeface="+mn-ea"/>
                <a:cs typeface="+mn-cs"/>
              </a:rPr>
              <a:t> et al., 2013). </a:t>
            </a:r>
            <a:r>
              <a:rPr lang="en-GB" sz="1080" kern="1200" dirty="0" err="1">
                <a:solidFill>
                  <a:schemeClr val="tx1"/>
                </a:solidFill>
                <a:effectLst/>
                <a:latin typeface="+mn-lt"/>
                <a:ea typeface="+mn-ea"/>
                <a:cs typeface="+mn-cs"/>
              </a:rPr>
              <a:t>MacDonagh</a:t>
            </a:r>
            <a:r>
              <a:rPr lang="en-GB" sz="1080" kern="1200" dirty="0">
                <a:solidFill>
                  <a:schemeClr val="tx1"/>
                </a:solidFill>
                <a:effectLst/>
                <a:latin typeface="+mn-lt"/>
                <a:ea typeface="+mn-ea"/>
                <a:cs typeface="+mn-cs"/>
              </a:rPr>
              <a:t> et al., (2016) argue that there are still </a:t>
            </a:r>
            <a:r>
              <a:rPr lang="en-GB" sz="1080" b="1" kern="1200" dirty="0">
                <a:solidFill>
                  <a:schemeClr val="tx1"/>
                </a:solidFill>
                <a:effectLst/>
                <a:latin typeface="+mn-lt"/>
                <a:ea typeface="+mn-ea"/>
                <a:cs typeface="+mn-cs"/>
              </a:rPr>
              <a:t>gaps in the communication practices </a:t>
            </a:r>
            <a:r>
              <a:rPr lang="en-GB" sz="1080" kern="1200" dirty="0">
                <a:solidFill>
                  <a:schemeClr val="tx1"/>
                </a:solidFill>
                <a:effectLst/>
                <a:latin typeface="+mn-lt"/>
                <a:ea typeface="+mn-ea"/>
                <a:cs typeface="+mn-cs"/>
              </a:rPr>
              <a:t>of EU member states, particularly in relation to the analysis of online information and how to benchmark and evaluate existing strategies. Emergency organisations and institutions can address these shortcomings, which however remain the object of long-term policies and socio-political developments.</a:t>
            </a:r>
          </a:p>
          <a:p>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In the short term, emergency organisations and institutions can already develop a successful strategy for communication in their own work by relying and expanding on the model of ‘shared responsibility’. In order to do this, it is essential to know what exactly can and needs to be managed, when to manage it, and who are the actors intervening in the managing process.</a:t>
            </a: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12</a:t>
            </a:fld>
            <a:endParaRPr lang="sv-SE" dirty="0"/>
          </a:p>
        </p:txBody>
      </p:sp>
    </p:spTree>
    <p:extLst>
      <p:ext uri="{BB962C8B-B14F-4D97-AF65-F5344CB8AC3E}">
        <p14:creationId xmlns:p14="http://schemas.microsoft.com/office/powerpoint/2010/main" val="2396106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Coombs (2015: 142) argues that there are two overarching strategies that should be employed by organisations responsible for crisis communication: </a:t>
            </a:r>
          </a:p>
          <a:p>
            <a:r>
              <a:rPr lang="en-GB" sz="1080" kern="1200" dirty="0">
                <a:solidFill>
                  <a:schemeClr val="tx1"/>
                </a:solidFill>
                <a:effectLst/>
                <a:latin typeface="+mn-lt"/>
                <a:ea typeface="+mn-ea"/>
                <a:cs typeface="+mn-cs"/>
              </a:rPr>
              <a:t> </a:t>
            </a:r>
          </a:p>
          <a:p>
            <a:pPr lvl="0"/>
            <a:r>
              <a:rPr lang="en-GB" sz="1080" i="1" kern="1200" dirty="0">
                <a:solidFill>
                  <a:schemeClr val="tx1"/>
                </a:solidFill>
                <a:effectLst/>
                <a:latin typeface="+mn-lt"/>
                <a:ea typeface="+mn-ea"/>
                <a:cs typeface="+mn-cs"/>
              </a:rPr>
              <a:t>managing* </a:t>
            </a:r>
            <a:r>
              <a:rPr lang="en-GB" sz="1080" b="1" i="1" kern="1200" dirty="0">
                <a:solidFill>
                  <a:schemeClr val="tx1"/>
                </a:solidFill>
                <a:effectLst/>
                <a:latin typeface="+mn-lt"/>
                <a:ea typeface="+mn-ea"/>
                <a:cs typeface="+mn-cs"/>
              </a:rPr>
              <a:t>information</a:t>
            </a:r>
            <a:r>
              <a:rPr lang="en-GB" sz="1080" kern="1200" dirty="0">
                <a:solidFill>
                  <a:schemeClr val="tx1"/>
                </a:solidFill>
                <a:effectLst/>
                <a:latin typeface="+mn-lt"/>
                <a:ea typeface="+mn-ea"/>
                <a:cs typeface="+mn-cs"/>
              </a:rPr>
              <a:t> through the collection and dissemination of crisis-related information; </a:t>
            </a:r>
          </a:p>
          <a:p>
            <a:pPr lvl="0"/>
            <a:r>
              <a:rPr lang="en-GB" sz="1080" i="1" kern="1200" dirty="0">
                <a:solidFill>
                  <a:schemeClr val="tx1"/>
                </a:solidFill>
                <a:effectLst/>
                <a:latin typeface="+mn-lt"/>
                <a:ea typeface="+mn-ea"/>
                <a:cs typeface="+mn-cs"/>
              </a:rPr>
              <a:t>managing*</a:t>
            </a:r>
            <a:r>
              <a:rPr lang="en-GB" sz="1080" b="1" i="1" kern="1200" dirty="0">
                <a:solidFill>
                  <a:schemeClr val="tx1"/>
                </a:solidFill>
                <a:effectLst/>
                <a:latin typeface="+mn-lt"/>
                <a:ea typeface="+mn-ea"/>
                <a:cs typeface="+mn-cs"/>
              </a:rPr>
              <a:t>meaning</a:t>
            </a:r>
            <a:r>
              <a:rPr lang="en-GB" sz="1080" kern="1200" dirty="0">
                <a:solidFill>
                  <a:schemeClr val="tx1"/>
                </a:solidFill>
                <a:effectLst/>
                <a:latin typeface="+mn-lt"/>
                <a:ea typeface="+mn-ea"/>
                <a:cs typeface="+mn-cs"/>
              </a:rPr>
              <a:t> through initiatives to influence how people perceive the crisis and related organisations.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Both involve the sharing of information with a view to positively influencing the behaviour of the public during crisis situations, many of which have the potential for cascading effects. Researchers such as Sturges (1994) and Barton (2001) identify three categories of crisis response strategy available to emergency managers in order to achieve this objective: </a:t>
            </a:r>
          </a:p>
          <a:p>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1) instructive information that helps stakeholders e.g. citizens to take </a:t>
            </a:r>
            <a:r>
              <a:rPr lang="en-GB" sz="1080" b="1" kern="1200" dirty="0">
                <a:solidFill>
                  <a:schemeClr val="tx1"/>
                </a:solidFill>
                <a:effectLst/>
                <a:latin typeface="+mn-lt"/>
                <a:ea typeface="+mn-ea"/>
                <a:cs typeface="+mn-cs"/>
              </a:rPr>
              <a:t>appropriate measures</a:t>
            </a:r>
            <a:r>
              <a:rPr lang="en-GB" sz="1080" kern="1200" dirty="0">
                <a:solidFill>
                  <a:schemeClr val="tx1"/>
                </a:solidFill>
                <a:effectLst/>
                <a:latin typeface="+mn-lt"/>
                <a:ea typeface="+mn-ea"/>
                <a:cs typeface="+mn-cs"/>
              </a:rPr>
              <a:t> to protect themselves from physical or financial harm during a crisis; </a:t>
            </a:r>
          </a:p>
          <a:p>
            <a:r>
              <a:rPr lang="en-GB" sz="1080" kern="1200" dirty="0">
                <a:solidFill>
                  <a:schemeClr val="tx1"/>
                </a:solidFill>
                <a:effectLst/>
                <a:latin typeface="+mn-lt"/>
                <a:ea typeface="+mn-ea"/>
                <a:cs typeface="+mn-cs"/>
              </a:rPr>
              <a:t>2) adjusting information e.g. expressions of sympathy that are designed to help these stakeholders </a:t>
            </a:r>
            <a:r>
              <a:rPr lang="en-GB" sz="1080" b="1" kern="1200" dirty="0">
                <a:solidFill>
                  <a:schemeClr val="tx1"/>
                </a:solidFill>
                <a:effectLst/>
                <a:latin typeface="+mn-lt"/>
                <a:ea typeface="+mn-ea"/>
                <a:cs typeface="+mn-cs"/>
              </a:rPr>
              <a:t>cope with the psychological trauma</a:t>
            </a:r>
            <a:r>
              <a:rPr lang="en-GB" sz="1080" kern="1200" dirty="0">
                <a:solidFill>
                  <a:schemeClr val="tx1"/>
                </a:solidFill>
                <a:effectLst/>
                <a:latin typeface="+mn-lt"/>
                <a:ea typeface="+mn-ea"/>
                <a:cs typeface="+mn-cs"/>
              </a:rPr>
              <a:t> associated with the crisis situation; </a:t>
            </a:r>
          </a:p>
          <a:p>
            <a:r>
              <a:rPr lang="en-GB" sz="1080" kern="1200" dirty="0">
                <a:solidFill>
                  <a:schemeClr val="tx1"/>
                </a:solidFill>
                <a:effectLst/>
                <a:latin typeface="+mn-lt"/>
                <a:ea typeface="+mn-ea"/>
                <a:cs typeface="+mn-cs"/>
              </a:rPr>
              <a:t>3) internalising information that sets out to </a:t>
            </a:r>
            <a:r>
              <a:rPr lang="en-GB" sz="1080" b="1" kern="1200" dirty="0">
                <a:solidFill>
                  <a:schemeClr val="tx1"/>
                </a:solidFill>
                <a:effectLst/>
                <a:latin typeface="+mn-lt"/>
                <a:ea typeface="+mn-ea"/>
                <a:cs typeface="+mn-cs"/>
              </a:rPr>
              <a:t>repair the reputation</a:t>
            </a:r>
            <a:r>
              <a:rPr lang="en-GB" sz="1080" kern="1200" dirty="0">
                <a:solidFill>
                  <a:schemeClr val="tx1"/>
                </a:solidFill>
                <a:effectLst/>
                <a:latin typeface="+mn-lt"/>
                <a:ea typeface="+mn-ea"/>
                <a:cs typeface="+mn-cs"/>
              </a:rPr>
              <a:t> of the organisation(s) affected by the crisis. </a:t>
            </a:r>
          </a:p>
          <a:p>
            <a:r>
              <a:rPr lang="en-GB" sz="1080" kern="1200" dirty="0">
                <a:solidFill>
                  <a:schemeClr val="tx1"/>
                </a:solidFill>
                <a:effectLst/>
                <a:latin typeface="+mn-lt"/>
                <a:ea typeface="+mn-ea"/>
                <a:cs typeface="+mn-cs"/>
              </a:rPr>
              <a:t>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13</a:t>
            </a:fld>
            <a:endParaRPr lang="sv-SE" dirty="0"/>
          </a:p>
        </p:txBody>
      </p:sp>
    </p:spTree>
    <p:extLst>
      <p:ext uri="{BB962C8B-B14F-4D97-AF65-F5344CB8AC3E}">
        <p14:creationId xmlns:p14="http://schemas.microsoft.com/office/powerpoint/2010/main" val="1093983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32300" y="685800"/>
            <a:ext cx="2044700" cy="1149350"/>
          </a:xfrm>
        </p:spPr>
      </p:sp>
      <p:sp>
        <p:nvSpPr>
          <p:cNvPr id="3" name="Notes Placeholder 2"/>
          <p:cNvSpPr>
            <a:spLocks noGrp="1"/>
          </p:cNvSpPr>
          <p:nvPr>
            <p:ph type="body" idx="1"/>
          </p:nvPr>
        </p:nvSpPr>
        <p:spPr>
          <a:xfrm>
            <a:off x="692696" y="2123728"/>
            <a:ext cx="5486400" cy="4114800"/>
          </a:xfrm>
        </p:spPr>
        <p:txBody>
          <a:bodyPr/>
          <a:lstStyle/>
          <a:p>
            <a:r>
              <a:rPr lang="en-GB" sz="1080" b="1" kern="1200" dirty="0">
                <a:solidFill>
                  <a:schemeClr val="tx1"/>
                </a:solidFill>
                <a:effectLst/>
                <a:latin typeface="+mn-lt"/>
                <a:ea typeface="+mn-ea"/>
                <a:cs typeface="+mn-cs"/>
              </a:rPr>
              <a:t>Situational Crisis Communication Theory (</a:t>
            </a:r>
            <a:r>
              <a:rPr lang="en-GB" sz="1080" b="1" kern="1200" dirty="0" err="1">
                <a:solidFill>
                  <a:schemeClr val="tx1"/>
                </a:solidFill>
                <a:effectLst/>
                <a:latin typeface="+mn-lt"/>
                <a:ea typeface="+mn-ea"/>
                <a:cs typeface="+mn-cs"/>
              </a:rPr>
              <a:t>SCCT</a:t>
            </a:r>
            <a:r>
              <a:rPr lang="en-GB" sz="1080" b="1" kern="1200" dirty="0">
                <a:solidFill>
                  <a:schemeClr val="tx1"/>
                </a:solidFill>
                <a:effectLst/>
                <a:latin typeface="+mn-lt"/>
                <a:ea typeface="+mn-ea"/>
                <a:cs typeface="+mn-cs"/>
              </a:rPr>
              <a:t>)</a:t>
            </a:r>
            <a:r>
              <a:rPr lang="en-GB" sz="1080" kern="1200" dirty="0">
                <a:solidFill>
                  <a:schemeClr val="tx1"/>
                </a:solidFill>
                <a:effectLst/>
                <a:latin typeface="+mn-lt"/>
                <a:ea typeface="+mn-ea"/>
                <a:cs typeface="+mn-cs"/>
              </a:rPr>
              <a:t> is based on the assumption that crises are always negative events which stakeholders can only make sense of through the attribution of </a:t>
            </a:r>
            <a:r>
              <a:rPr lang="en-GB" sz="1080" b="1" kern="1200" dirty="0">
                <a:solidFill>
                  <a:schemeClr val="tx1"/>
                </a:solidFill>
                <a:effectLst/>
                <a:latin typeface="+mn-lt"/>
                <a:ea typeface="+mn-ea"/>
                <a:cs typeface="+mn-cs"/>
              </a:rPr>
              <a:t>responsibility</a:t>
            </a:r>
            <a:r>
              <a:rPr lang="en-GB" sz="1080" kern="1200" dirty="0">
                <a:solidFill>
                  <a:schemeClr val="tx1"/>
                </a:solidFill>
                <a:effectLst/>
                <a:latin typeface="+mn-lt"/>
                <a:ea typeface="+mn-ea"/>
                <a:cs typeface="+mn-cs"/>
              </a:rPr>
              <a:t>. A two-step process is presented that involves an evaluation of the type of crisis followed by that of factors that intensify attribution of responsibility (such as the reputation of the organisation or whether there is a history of similar crises, Coombs 2015: 144). Effective crisis response requires the organisational rhetoric to be appropriate for the “level of reputational</a:t>
            </a:r>
            <a:r>
              <a:rPr lang="en-GB" sz="1080" b="1" kern="1200" dirty="0">
                <a:solidFill>
                  <a:schemeClr val="tx1"/>
                </a:solidFill>
                <a:effectLst/>
                <a:latin typeface="+mn-lt"/>
                <a:ea typeface="+mn-ea"/>
                <a:cs typeface="+mn-cs"/>
              </a:rPr>
              <a:t> threat </a:t>
            </a:r>
            <a:r>
              <a:rPr lang="en-GB" sz="1080" kern="1200" dirty="0">
                <a:solidFill>
                  <a:schemeClr val="tx1"/>
                </a:solidFill>
                <a:effectLst/>
                <a:latin typeface="+mn-lt"/>
                <a:ea typeface="+mn-ea"/>
                <a:cs typeface="+mn-cs"/>
              </a:rPr>
              <a:t>posed by the crisis” (Olsson, 2014: 115). Clearly </a:t>
            </a:r>
            <a:r>
              <a:rPr lang="en-GB" sz="1080" kern="1200" dirty="0" err="1">
                <a:solidFill>
                  <a:schemeClr val="tx1"/>
                </a:solidFill>
                <a:effectLst/>
                <a:latin typeface="+mn-lt"/>
                <a:ea typeface="+mn-ea"/>
                <a:cs typeface="+mn-cs"/>
              </a:rPr>
              <a:t>SCCT</a:t>
            </a:r>
            <a:r>
              <a:rPr lang="en-GB" sz="1080" kern="1200" dirty="0">
                <a:solidFill>
                  <a:schemeClr val="tx1"/>
                </a:solidFill>
                <a:effectLst/>
                <a:latin typeface="+mn-lt"/>
                <a:ea typeface="+mn-ea"/>
                <a:cs typeface="+mn-cs"/>
              </a:rPr>
              <a:t> may be better suited towards managing the reputational harm arising from organisational crises than preventing cascading effects during man-made or natural disasters. </a:t>
            </a:r>
            <a:r>
              <a:rPr lang="en-GB" sz="1080" kern="1200" dirty="0" err="1">
                <a:solidFill>
                  <a:schemeClr val="tx1"/>
                </a:solidFill>
                <a:effectLst/>
                <a:latin typeface="+mn-lt"/>
                <a:ea typeface="+mn-ea"/>
                <a:cs typeface="+mn-cs"/>
              </a:rPr>
              <a:t>SCCT</a:t>
            </a:r>
            <a:r>
              <a:rPr lang="en-GB" sz="1080" kern="1200" dirty="0">
                <a:solidFill>
                  <a:schemeClr val="tx1"/>
                </a:solidFill>
                <a:effectLst/>
                <a:latin typeface="+mn-lt"/>
                <a:ea typeface="+mn-ea"/>
                <a:cs typeface="+mn-cs"/>
              </a:rPr>
              <a:t> doesn’t fully account for the diversity of opinions that may exist within the population about who is responsible for a crisis (Benoit, 2014). Yet, the two-stage process does appear to bear some relevance to emergency managers, particularly its insistence upon the assessment of the crisis type and the attribution of responsibility for the management such incidents.</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The most recent development in the crisis communication literature has seen the focus switch to </a:t>
            </a:r>
            <a:r>
              <a:rPr lang="en-GB" sz="1080" b="1" kern="1200" dirty="0">
                <a:solidFill>
                  <a:schemeClr val="tx1"/>
                </a:solidFill>
                <a:effectLst/>
                <a:latin typeface="+mn-lt"/>
                <a:ea typeface="+mn-ea"/>
                <a:cs typeface="+mn-cs"/>
              </a:rPr>
              <a:t>how people experience disasters, as well as how they respond to crisis information</a:t>
            </a:r>
            <a:r>
              <a:rPr lang="en-GB" sz="1080" kern="1200" dirty="0">
                <a:solidFill>
                  <a:schemeClr val="tx1"/>
                </a:solidFill>
                <a:effectLst/>
                <a:latin typeface="+mn-lt"/>
                <a:ea typeface="+mn-ea"/>
                <a:cs typeface="+mn-cs"/>
              </a:rPr>
              <a:t>. Citizens are not passive recipients of information, and the ways in which they experience and interpret information must be taken into consideration when shaping strategies to achieve the aims of crisis communication. In addition, today’s digital media allow citizens to express themselves, engage in debates, and actively shape or reshape and interpret information, much more easily, widely, and autonomously than before. As a consequence, </a:t>
            </a:r>
            <a:r>
              <a:rPr lang="en-GB" sz="1080" b="1" kern="1200" dirty="0">
                <a:solidFill>
                  <a:schemeClr val="tx1"/>
                </a:solidFill>
                <a:effectLst/>
                <a:latin typeface="+mn-lt"/>
                <a:ea typeface="+mn-ea"/>
                <a:cs typeface="+mn-cs"/>
              </a:rPr>
              <a:t>the information and interpretations that the public shapes and shares</a:t>
            </a:r>
            <a:r>
              <a:rPr lang="en-GB" sz="1080" kern="1200" dirty="0">
                <a:solidFill>
                  <a:schemeClr val="tx1"/>
                </a:solidFill>
                <a:effectLst/>
                <a:latin typeface="+mn-lt"/>
                <a:ea typeface="+mn-ea"/>
                <a:cs typeface="+mn-cs"/>
              </a:rPr>
              <a:t> must be considered as fundamental elements in communication management.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Finally, emergency managers need to be aware that </a:t>
            </a:r>
            <a:r>
              <a:rPr lang="en-GB" sz="1080" b="1" kern="1200" dirty="0">
                <a:solidFill>
                  <a:schemeClr val="tx1"/>
                </a:solidFill>
                <a:effectLst/>
                <a:latin typeface="+mn-lt"/>
                <a:ea typeface="+mn-ea"/>
                <a:cs typeface="+mn-cs"/>
              </a:rPr>
              <a:t>emotions</a:t>
            </a:r>
            <a:r>
              <a:rPr lang="en-GB" sz="1080" kern="1200" dirty="0">
                <a:solidFill>
                  <a:schemeClr val="tx1"/>
                </a:solidFill>
                <a:effectLst/>
                <a:latin typeface="+mn-lt"/>
                <a:ea typeface="+mn-ea"/>
                <a:cs typeface="+mn-cs"/>
              </a:rPr>
              <a:t> might influence the response of citizens to their risk and crisis communications. The classic model of how people respond to crisis information tended to characterise this as a linear process; warning messages would be personalised, verified and, if credible, lead people to take some form of protection action (see </a:t>
            </a:r>
            <a:r>
              <a:rPr lang="en-GB" sz="1080" kern="1200" dirty="0" err="1">
                <a:solidFill>
                  <a:schemeClr val="tx1"/>
                </a:solidFill>
                <a:effectLst/>
                <a:latin typeface="+mn-lt"/>
                <a:ea typeface="+mn-ea"/>
                <a:cs typeface="+mn-cs"/>
              </a:rPr>
              <a:t>Mileti</a:t>
            </a:r>
            <a:r>
              <a:rPr lang="en-GB" sz="1080" kern="1200" dirty="0">
                <a:solidFill>
                  <a:schemeClr val="tx1"/>
                </a:solidFill>
                <a:effectLst/>
                <a:latin typeface="+mn-lt"/>
                <a:ea typeface="+mn-ea"/>
                <a:cs typeface="+mn-cs"/>
              </a:rPr>
              <a:t> and Sorensen, 1990 for an overview). Yet, the emotions associated with different crisis types play a crucial role in determining the behavioural tendencies of people affected by disasters. The </a:t>
            </a:r>
            <a:r>
              <a:rPr lang="en-GB" sz="1080" b="1" kern="1200" dirty="0">
                <a:solidFill>
                  <a:schemeClr val="tx1"/>
                </a:solidFill>
                <a:effectLst/>
                <a:latin typeface="+mn-lt"/>
                <a:ea typeface="+mn-ea"/>
                <a:cs typeface="+mn-cs"/>
              </a:rPr>
              <a:t>Integrated Crisis Mapping (</a:t>
            </a:r>
            <a:r>
              <a:rPr lang="en-GB" sz="1080" b="1" kern="1200" dirty="0" err="1">
                <a:solidFill>
                  <a:schemeClr val="tx1"/>
                </a:solidFill>
                <a:effectLst/>
                <a:latin typeface="+mn-lt"/>
                <a:ea typeface="+mn-ea"/>
                <a:cs typeface="+mn-cs"/>
              </a:rPr>
              <a:t>ICM</a:t>
            </a:r>
            <a:r>
              <a:rPr lang="en-GB" sz="1080" b="1" kern="1200" dirty="0">
                <a:solidFill>
                  <a:schemeClr val="tx1"/>
                </a:solidFill>
                <a:effectLst/>
                <a:latin typeface="+mn-lt"/>
                <a:ea typeface="+mn-ea"/>
                <a:cs typeface="+mn-cs"/>
              </a:rPr>
              <a:t>) model</a:t>
            </a:r>
            <a:r>
              <a:rPr lang="en-GB" sz="1080" kern="1200" dirty="0">
                <a:solidFill>
                  <a:schemeClr val="tx1"/>
                </a:solidFill>
                <a:effectLst/>
                <a:latin typeface="+mn-lt"/>
                <a:ea typeface="+mn-ea"/>
                <a:cs typeface="+mn-cs"/>
              </a:rPr>
              <a:t> identified the four most common negative emotions experienced by members of the public during crisis situations: </a:t>
            </a:r>
            <a:r>
              <a:rPr lang="en-GB" sz="1080" b="1" kern="1200" dirty="0">
                <a:solidFill>
                  <a:schemeClr val="tx1"/>
                </a:solidFill>
                <a:effectLst/>
                <a:latin typeface="+mn-lt"/>
                <a:ea typeface="+mn-ea"/>
                <a:cs typeface="+mn-cs"/>
              </a:rPr>
              <a:t>anger, anxiety, fright and sadness</a:t>
            </a:r>
            <a:r>
              <a:rPr lang="en-GB" sz="1080" kern="1200" dirty="0">
                <a:solidFill>
                  <a:schemeClr val="tx1"/>
                </a:solidFill>
                <a:effectLst/>
                <a:latin typeface="+mn-lt"/>
                <a:ea typeface="+mn-ea"/>
                <a:cs typeface="+mn-cs"/>
              </a:rPr>
              <a:t>, with a view to informing crisis communication strategies.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The rationale for </a:t>
            </a:r>
            <a:r>
              <a:rPr lang="en-GB" sz="1080" kern="1200" dirty="0" err="1">
                <a:solidFill>
                  <a:schemeClr val="tx1"/>
                </a:solidFill>
                <a:effectLst/>
                <a:latin typeface="+mn-lt"/>
                <a:ea typeface="+mn-ea"/>
                <a:cs typeface="+mn-cs"/>
              </a:rPr>
              <a:t>ICM</a:t>
            </a:r>
            <a:r>
              <a:rPr lang="en-GB" sz="1080" kern="1200" dirty="0">
                <a:solidFill>
                  <a:schemeClr val="tx1"/>
                </a:solidFill>
                <a:effectLst/>
                <a:latin typeface="+mn-lt"/>
                <a:ea typeface="+mn-ea"/>
                <a:cs typeface="+mn-cs"/>
              </a:rPr>
              <a:t> was that emergency managers would be able to select appropriate communication strategies (and provide the correct type of information) to members of the public if they were aware of these affective reactions to different disaster types (</a:t>
            </a:r>
            <a:r>
              <a:rPr lang="en-GB" sz="1080" kern="1200" dirty="0" err="1">
                <a:solidFill>
                  <a:schemeClr val="tx1"/>
                </a:solidFill>
                <a:effectLst/>
                <a:latin typeface="+mn-lt"/>
                <a:ea typeface="+mn-ea"/>
                <a:cs typeface="+mn-cs"/>
              </a:rPr>
              <a:t>MacDonagh</a:t>
            </a:r>
            <a:r>
              <a:rPr lang="en-GB" sz="1080" kern="1200" dirty="0">
                <a:solidFill>
                  <a:schemeClr val="tx1"/>
                </a:solidFill>
                <a:effectLst/>
                <a:latin typeface="+mn-lt"/>
                <a:ea typeface="+mn-ea"/>
                <a:cs typeface="+mn-cs"/>
              </a:rPr>
              <a:t> et al., 2016). However, there appears to be very little evidence thus far to suggest that this model is directly informing crisis communication practices in relation to man-made and natural disasters.</a:t>
            </a:r>
          </a:p>
          <a:p>
            <a:endParaRPr lang="en-GB" sz="900"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14</a:t>
            </a:fld>
            <a:endParaRPr lang="sv-SE" dirty="0"/>
          </a:p>
        </p:txBody>
      </p:sp>
    </p:spTree>
    <p:extLst>
      <p:ext uri="{BB962C8B-B14F-4D97-AF65-F5344CB8AC3E}">
        <p14:creationId xmlns:p14="http://schemas.microsoft.com/office/powerpoint/2010/main" val="3246949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Select a disaster, which has happened in the past 10 years, and spend some time carrying out some desk research to identify how it was presented to the public. You can start by focusing on news media (by using tools such as Lexis Nexis to search for articles, and by looking at how it was represented in the websites and social media accounts of media organisations), and on social media (search Twitter using keywords), to familiarise yourself with the information flows linked to that disaster.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What are the themes and characteristics of the debate about that disaster emerging from your search?</a:t>
            </a:r>
          </a:p>
          <a:p>
            <a:r>
              <a:rPr lang="en-GB" sz="108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49A4125-26CD-4450-8042-9CBD15FB7312}" type="slidenum">
              <a:rPr lang="sv-SE" smtClean="0"/>
              <a:pPr/>
              <a:t>15</a:t>
            </a:fld>
            <a:endParaRPr lang="sv-SE" dirty="0"/>
          </a:p>
        </p:txBody>
      </p:sp>
    </p:spTree>
    <p:extLst>
      <p:ext uri="{BB962C8B-B14F-4D97-AF65-F5344CB8AC3E}">
        <p14:creationId xmlns:p14="http://schemas.microsoft.com/office/powerpoint/2010/main" val="4101247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Drawing on the information you gathered, select 3 articles (or video) by news media, as well as 30 tweets, which you think represent these themes and characteristics better than others; make sure they have received at least 5 comments by readers; you may want to consider those which have produced high engagement online (e.g. a high number of likes, comments, or re-tweets).</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Paste all this content (or transcript) onto a word file, and underline in different colours the different themes and characteristics of this material.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Now look at your coded work, and try to answer the following questions:</a:t>
            </a:r>
          </a:p>
          <a:p>
            <a:r>
              <a:rPr lang="en-GB" sz="1080" kern="1200" dirty="0">
                <a:solidFill>
                  <a:schemeClr val="tx1"/>
                </a:solidFill>
                <a:effectLst/>
                <a:latin typeface="+mn-lt"/>
                <a:ea typeface="+mn-ea"/>
                <a:cs typeface="+mn-cs"/>
              </a:rPr>
              <a:t>- what kind of information can you identify? in other words, what potential functions can you identify, among the potential functions that information can perform during crises, described in the previous session? </a:t>
            </a:r>
          </a:p>
          <a:p>
            <a:r>
              <a:rPr lang="en-GB" sz="1080" kern="1200" dirty="0">
                <a:solidFill>
                  <a:schemeClr val="tx1"/>
                </a:solidFill>
                <a:effectLst/>
                <a:latin typeface="+mn-lt"/>
                <a:ea typeface="+mn-ea"/>
                <a:cs typeface="+mn-cs"/>
              </a:rPr>
              <a:t>- is there a prevalence of one theme, characteristic, or function in your material? Are there any striking omissions (e.g. a relevant theme of that disaster not approached, a function not accomplished)?</a:t>
            </a:r>
          </a:p>
          <a:p>
            <a:r>
              <a:rPr lang="en-GB" sz="1080" kern="1200" dirty="0">
                <a:solidFill>
                  <a:schemeClr val="tx1"/>
                </a:solidFill>
                <a:effectLst/>
                <a:latin typeface="+mn-lt"/>
                <a:ea typeface="+mn-ea"/>
                <a:cs typeface="+mn-cs"/>
              </a:rPr>
              <a:t>- what can explain this prevalence or omission?</a:t>
            </a:r>
          </a:p>
          <a:p>
            <a:r>
              <a:rPr lang="en-GB" sz="1080" kern="1200" dirty="0">
                <a:solidFill>
                  <a:schemeClr val="tx1"/>
                </a:solidFill>
                <a:effectLst/>
                <a:latin typeface="+mn-lt"/>
                <a:ea typeface="+mn-ea"/>
                <a:cs typeface="+mn-cs"/>
              </a:rPr>
              <a:t>- what kind of emotions do transpire form your sample?</a:t>
            </a:r>
          </a:p>
          <a:p>
            <a:r>
              <a:rPr lang="en-GB" sz="1080" kern="1200" dirty="0">
                <a:solidFill>
                  <a:schemeClr val="tx1"/>
                </a:solidFill>
                <a:effectLst/>
                <a:latin typeface="+mn-lt"/>
                <a:ea typeface="+mn-ea"/>
                <a:cs typeface="+mn-cs"/>
              </a:rPr>
              <a:t>- and how do these emotions contribute to the wider information flow about the disaster?</a:t>
            </a:r>
          </a:p>
          <a:p>
            <a:r>
              <a:rPr lang="en-GB" sz="108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C49A4125-26CD-4450-8042-9CBD15FB7312}" type="slidenum">
              <a:rPr lang="sv-SE" smtClean="0"/>
              <a:pPr/>
              <a:t>16</a:t>
            </a:fld>
            <a:endParaRPr lang="sv-SE" dirty="0"/>
          </a:p>
        </p:txBody>
      </p:sp>
    </p:spTree>
    <p:extLst>
      <p:ext uri="{BB962C8B-B14F-4D97-AF65-F5344CB8AC3E}">
        <p14:creationId xmlns:p14="http://schemas.microsoft.com/office/powerpoint/2010/main" val="1750613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08363" y="685800"/>
            <a:ext cx="3068637" cy="1725613"/>
          </a:xfrm>
        </p:spPr>
      </p:sp>
      <p:sp>
        <p:nvSpPr>
          <p:cNvPr id="3" name="Notes Placeholder 2"/>
          <p:cNvSpPr>
            <a:spLocks noGrp="1"/>
          </p:cNvSpPr>
          <p:nvPr>
            <p:ph type="body" idx="1"/>
          </p:nvPr>
        </p:nvSpPr>
        <p:spPr>
          <a:xfrm>
            <a:off x="718410" y="2699792"/>
            <a:ext cx="5486400" cy="4114800"/>
          </a:xfrm>
        </p:spPr>
        <p:txBody>
          <a:bodyPr/>
          <a:lstStyle/>
          <a:p>
            <a:r>
              <a:rPr lang="en-GB" sz="900" kern="1200" dirty="0">
                <a:solidFill>
                  <a:schemeClr val="tx1"/>
                </a:solidFill>
                <a:effectLst/>
                <a:latin typeface="+mn-lt"/>
                <a:ea typeface="+mn-ea"/>
                <a:cs typeface="+mn-cs"/>
              </a:rPr>
              <a:t>Crisis communication research has tended thus far to focus on organisational responses to crises rather than on how communication practices might be deployed at pre or post event periods in order to minimise harm in the disaster cycle (see </a:t>
            </a:r>
            <a:r>
              <a:rPr lang="en-GB" sz="900" kern="1200" dirty="0" err="1">
                <a:solidFill>
                  <a:schemeClr val="tx1"/>
                </a:solidFill>
                <a:effectLst/>
                <a:latin typeface="+mn-lt"/>
                <a:ea typeface="+mn-ea"/>
                <a:cs typeface="+mn-cs"/>
              </a:rPr>
              <a:t>MacDonagh</a:t>
            </a:r>
            <a:r>
              <a:rPr lang="en-GB" sz="900" kern="1200" dirty="0">
                <a:solidFill>
                  <a:schemeClr val="tx1"/>
                </a:solidFill>
                <a:effectLst/>
                <a:latin typeface="+mn-lt"/>
                <a:ea typeface="+mn-ea"/>
                <a:cs typeface="+mn-cs"/>
              </a:rPr>
              <a:t> et al., 2016 for an overview). Indeed, initiatives to educate and inform citizens about future disaster mitigation have frequently been categorised as </a:t>
            </a:r>
            <a:r>
              <a:rPr lang="en-GB" sz="900" b="1" kern="1200" dirty="0">
                <a:solidFill>
                  <a:schemeClr val="tx1"/>
                </a:solidFill>
                <a:effectLst/>
                <a:latin typeface="+mn-lt"/>
                <a:ea typeface="+mn-ea"/>
                <a:cs typeface="+mn-cs"/>
              </a:rPr>
              <a:t>‘risk communication’</a:t>
            </a:r>
            <a:r>
              <a:rPr lang="en-GB" sz="900" kern="1200" dirty="0">
                <a:solidFill>
                  <a:schemeClr val="tx1"/>
                </a:solidFill>
                <a:effectLst/>
                <a:latin typeface="+mn-lt"/>
                <a:ea typeface="+mn-ea"/>
                <a:cs typeface="+mn-cs"/>
              </a:rPr>
              <a:t> rather than crisis communication (Seeger, 2006; Steelman and McCaffrey, 2013).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Reynolds and Seeger (2005) identified a number of distinctive characteristics of risk communication, for example messages are prepared in advance and especially focused on risk as a potential threat, in comparison to the situation-driven and responsive nature of crisis communication focusing on crisis events. The debate over when crisis communication begins and ends has been further complicated by the addition of a third category, ‘</a:t>
            </a:r>
            <a:r>
              <a:rPr lang="en-GB" sz="900" b="1" kern="1200" dirty="0">
                <a:solidFill>
                  <a:schemeClr val="tx1"/>
                </a:solidFill>
                <a:effectLst/>
                <a:latin typeface="+mn-lt"/>
                <a:ea typeface="+mn-ea"/>
                <a:cs typeface="+mn-cs"/>
              </a:rPr>
              <a:t>disaster communication</a:t>
            </a:r>
            <a:r>
              <a:rPr lang="en-GB" sz="900" kern="1200" dirty="0">
                <a:solidFill>
                  <a:schemeClr val="tx1"/>
                </a:solidFill>
                <a:effectLst/>
                <a:latin typeface="+mn-lt"/>
                <a:ea typeface="+mn-ea"/>
                <a:cs typeface="+mn-cs"/>
              </a:rPr>
              <a:t>’. This concept has been proposed by Coombs (2010) to define </a:t>
            </a:r>
            <a:r>
              <a:rPr lang="en-GB" sz="900" b="1" kern="1200" dirty="0">
                <a:solidFill>
                  <a:schemeClr val="tx1"/>
                </a:solidFill>
                <a:effectLst/>
                <a:latin typeface="+mn-lt"/>
                <a:ea typeface="+mn-ea"/>
                <a:cs typeface="+mn-cs"/>
              </a:rPr>
              <a:t>the post-event coordination of key stakeholders in the ‘relief and restoration’ phase. </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Recent research has tended to characterise crisis communication as a hybrid of these distinctive modes of communication; a continuous process that sits within the emergency management structure through each stage of a disaster from mitigation to recovery. One manifestation of this hybrid approach has been the </a:t>
            </a:r>
            <a:r>
              <a:rPr lang="en-GB" sz="900" b="1" kern="1200" dirty="0">
                <a:solidFill>
                  <a:schemeClr val="tx1"/>
                </a:solidFill>
                <a:effectLst/>
                <a:latin typeface="+mn-lt"/>
                <a:ea typeface="+mn-ea"/>
                <a:cs typeface="+mn-cs"/>
              </a:rPr>
              <a:t>Crisis and Emergency Risk (</a:t>
            </a:r>
            <a:r>
              <a:rPr lang="en-GB" sz="900" b="1" kern="1200" dirty="0" err="1">
                <a:solidFill>
                  <a:schemeClr val="tx1"/>
                </a:solidFill>
                <a:effectLst/>
                <a:latin typeface="+mn-lt"/>
                <a:ea typeface="+mn-ea"/>
                <a:cs typeface="+mn-cs"/>
              </a:rPr>
              <a:t>CERC</a:t>
            </a:r>
            <a:r>
              <a:rPr lang="en-GB" sz="900" b="1" kern="1200" dirty="0">
                <a:solidFill>
                  <a:schemeClr val="tx1"/>
                </a:solidFill>
                <a:effectLst/>
                <a:latin typeface="+mn-lt"/>
                <a:ea typeface="+mn-ea"/>
                <a:cs typeface="+mn-cs"/>
              </a:rPr>
              <a:t>) model</a:t>
            </a:r>
            <a:r>
              <a:rPr lang="en-GB" sz="900" kern="1200" dirty="0">
                <a:solidFill>
                  <a:schemeClr val="tx1"/>
                </a:solidFill>
                <a:effectLst/>
                <a:latin typeface="+mn-lt"/>
                <a:ea typeface="+mn-ea"/>
                <a:cs typeface="+mn-cs"/>
              </a:rPr>
              <a:t>, which was originally developed for public health professionals and promoted through organisations such as the US Centre for Disease Control and Prevention. </a:t>
            </a:r>
            <a:r>
              <a:rPr lang="en-GB" sz="900" kern="1200" dirty="0" err="1">
                <a:solidFill>
                  <a:schemeClr val="tx1"/>
                </a:solidFill>
                <a:effectLst/>
                <a:latin typeface="+mn-lt"/>
                <a:ea typeface="+mn-ea"/>
                <a:cs typeface="+mn-cs"/>
              </a:rPr>
              <a:t>CERC</a:t>
            </a:r>
            <a:r>
              <a:rPr lang="en-GB" sz="900" kern="1200" dirty="0">
                <a:solidFill>
                  <a:schemeClr val="tx1"/>
                </a:solidFill>
                <a:effectLst/>
                <a:latin typeface="+mn-lt"/>
                <a:ea typeface="+mn-ea"/>
                <a:cs typeface="+mn-cs"/>
              </a:rPr>
              <a:t> brings together both risk and crisis communication in a framework that addresses the importance of </a:t>
            </a:r>
            <a:r>
              <a:rPr lang="en-GB" sz="900" b="1" kern="1200" dirty="0">
                <a:solidFill>
                  <a:schemeClr val="tx1"/>
                </a:solidFill>
                <a:effectLst/>
                <a:latin typeface="+mn-lt"/>
                <a:ea typeface="+mn-ea"/>
                <a:cs typeface="+mn-cs"/>
              </a:rPr>
              <a:t>communication between stakeholders through every developmental stage of a crisis</a:t>
            </a:r>
            <a:r>
              <a:rPr lang="en-GB" sz="900" kern="1200" dirty="0">
                <a:solidFill>
                  <a:schemeClr val="tx1"/>
                </a:solidFill>
                <a:effectLst/>
                <a:latin typeface="+mn-lt"/>
                <a:ea typeface="+mn-ea"/>
                <a:cs typeface="+mn-cs"/>
              </a:rPr>
              <a:t> (Reynolds and Seeger, 2005). It recommends </a:t>
            </a:r>
            <a:r>
              <a:rPr lang="en-GB" sz="900" b="1" kern="1200" dirty="0">
                <a:solidFill>
                  <a:schemeClr val="tx1"/>
                </a:solidFill>
                <a:effectLst/>
                <a:latin typeface="+mn-lt"/>
                <a:ea typeface="+mn-ea"/>
                <a:cs typeface="+mn-cs"/>
              </a:rPr>
              <a:t>the rigorous evaluation of crisis messages and the development of local partnerships in order to increase disaster preparedness amongst the public</a:t>
            </a:r>
            <a:r>
              <a:rPr lang="en-GB" sz="900" kern="1200" dirty="0">
                <a:solidFill>
                  <a:schemeClr val="tx1"/>
                </a:solidFill>
                <a:effectLst/>
                <a:latin typeface="+mn-lt"/>
                <a:ea typeface="+mn-ea"/>
                <a:cs typeface="+mn-cs"/>
              </a:rPr>
              <a:t>. These principles can be applied to improve crisis and risk communication practices during a range of man-made and natural disasters including terrorist attacks and earthquakes. </a:t>
            </a:r>
            <a:r>
              <a:rPr lang="en-GB" sz="900" kern="1200" dirty="0" err="1">
                <a:solidFill>
                  <a:schemeClr val="tx1"/>
                </a:solidFill>
                <a:effectLst/>
                <a:latin typeface="+mn-lt"/>
                <a:ea typeface="+mn-ea"/>
                <a:cs typeface="+mn-cs"/>
              </a:rPr>
              <a:t>CERC</a:t>
            </a:r>
            <a:r>
              <a:rPr lang="en-GB" sz="900" kern="1200" dirty="0">
                <a:solidFill>
                  <a:schemeClr val="tx1"/>
                </a:solidFill>
                <a:effectLst/>
                <a:latin typeface="+mn-lt"/>
                <a:ea typeface="+mn-ea"/>
                <a:cs typeface="+mn-cs"/>
              </a:rPr>
              <a:t> has been used to train Public Information Officers (</a:t>
            </a:r>
            <a:r>
              <a:rPr lang="en-GB" sz="900" kern="1200" dirty="0" err="1">
                <a:solidFill>
                  <a:schemeClr val="tx1"/>
                </a:solidFill>
                <a:effectLst/>
                <a:latin typeface="+mn-lt"/>
                <a:ea typeface="+mn-ea"/>
                <a:cs typeface="+mn-cs"/>
              </a:rPr>
              <a:t>PIOs</a:t>
            </a:r>
            <a:r>
              <a:rPr lang="en-GB" sz="900" kern="1200" dirty="0">
                <a:solidFill>
                  <a:schemeClr val="tx1"/>
                </a:solidFill>
                <a:effectLst/>
                <a:latin typeface="+mn-lt"/>
                <a:ea typeface="+mn-ea"/>
                <a:cs typeface="+mn-cs"/>
              </a:rPr>
              <a:t>) and tested on a number of crises during the past decade, such as the 2009 influenza pandemic (</a:t>
            </a:r>
            <a:r>
              <a:rPr lang="en-GB" sz="900" kern="1200" dirty="0" err="1">
                <a:solidFill>
                  <a:schemeClr val="tx1"/>
                </a:solidFill>
                <a:effectLst/>
                <a:latin typeface="+mn-lt"/>
                <a:ea typeface="+mn-ea"/>
                <a:cs typeface="+mn-cs"/>
              </a:rPr>
              <a:t>Infanti</a:t>
            </a:r>
            <a:r>
              <a:rPr lang="en-GB" sz="900" kern="1200" dirty="0">
                <a:solidFill>
                  <a:schemeClr val="tx1"/>
                </a:solidFill>
                <a:effectLst/>
                <a:latin typeface="+mn-lt"/>
                <a:ea typeface="+mn-ea"/>
                <a:cs typeface="+mn-cs"/>
              </a:rPr>
              <a:t> et al., 2013).</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There are limits to this model too; for example, there is little evidence, thus far, as to how </a:t>
            </a:r>
            <a:r>
              <a:rPr lang="en-GB" sz="900" kern="1200" dirty="0" err="1">
                <a:solidFill>
                  <a:schemeClr val="tx1"/>
                </a:solidFill>
                <a:effectLst/>
                <a:latin typeface="+mn-lt"/>
                <a:ea typeface="+mn-ea"/>
                <a:cs typeface="+mn-cs"/>
              </a:rPr>
              <a:t>CERC</a:t>
            </a:r>
            <a:r>
              <a:rPr lang="en-GB" sz="900" kern="1200" dirty="0">
                <a:solidFill>
                  <a:schemeClr val="tx1"/>
                </a:solidFill>
                <a:effectLst/>
                <a:latin typeface="+mn-lt"/>
                <a:ea typeface="+mn-ea"/>
                <a:cs typeface="+mn-cs"/>
              </a:rPr>
              <a:t> has informed current crisis communication practices within Europe (</a:t>
            </a:r>
            <a:r>
              <a:rPr lang="en-GB" sz="900" kern="1200" dirty="0" err="1">
                <a:solidFill>
                  <a:schemeClr val="tx1"/>
                </a:solidFill>
                <a:effectLst/>
                <a:latin typeface="+mn-lt"/>
                <a:ea typeface="+mn-ea"/>
                <a:cs typeface="+mn-cs"/>
              </a:rPr>
              <a:t>MacDonagh</a:t>
            </a:r>
            <a:r>
              <a:rPr lang="en-GB" sz="900" kern="1200" dirty="0">
                <a:solidFill>
                  <a:schemeClr val="tx1"/>
                </a:solidFill>
                <a:effectLst/>
                <a:latin typeface="+mn-lt"/>
                <a:ea typeface="+mn-ea"/>
                <a:cs typeface="+mn-cs"/>
              </a:rPr>
              <a:t> et al., 2016). In addition, scholars (e.g. Quinn 2008) have acknowledged that </a:t>
            </a:r>
            <a:r>
              <a:rPr lang="en-GB" sz="900" b="1" kern="1200" dirty="0">
                <a:solidFill>
                  <a:schemeClr val="tx1"/>
                </a:solidFill>
                <a:effectLst/>
                <a:latin typeface="+mn-lt"/>
                <a:ea typeface="+mn-ea"/>
                <a:cs typeface="+mn-cs"/>
              </a:rPr>
              <a:t>the model needs to be expanded to substantially incorporate and support the active engagement of different stakeholders,</a:t>
            </a:r>
            <a:r>
              <a:rPr lang="en-GB" sz="900" kern="1200" dirty="0">
                <a:solidFill>
                  <a:schemeClr val="tx1"/>
                </a:solidFill>
                <a:effectLst/>
                <a:latin typeface="+mn-lt"/>
                <a:ea typeface="+mn-ea"/>
                <a:cs typeface="+mn-cs"/>
              </a:rPr>
              <a:t> to prevent potential damages such as those stemming from the lack of trust between minority communities and government, as it was the case during Hurricane Katrina in 2006.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Nevertheless, </a:t>
            </a:r>
            <a:r>
              <a:rPr lang="en-GB" sz="900" kern="1200" dirty="0" err="1">
                <a:solidFill>
                  <a:schemeClr val="tx1"/>
                </a:solidFill>
                <a:effectLst/>
                <a:latin typeface="+mn-lt"/>
                <a:ea typeface="+mn-ea"/>
                <a:cs typeface="+mn-cs"/>
              </a:rPr>
              <a:t>CERC</a:t>
            </a:r>
            <a:r>
              <a:rPr lang="en-GB" sz="900" kern="1200" dirty="0">
                <a:solidFill>
                  <a:schemeClr val="tx1"/>
                </a:solidFill>
                <a:effectLst/>
                <a:latin typeface="+mn-lt"/>
                <a:ea typeface="+mn-ea"/>
                <a:cs typeface="+mn-cs"/>
              </a:rPr>
              <a:t> involves two valuable components for emergency managers who respond to man-made and natural disasters. First, it shifts the focus from a top-down, expert-led risk and crisis communication strategy towards a dialogical approach that entails </a:t>
            </a:r>
            <a:r>
              <a:rPr lang="en-GB" sz="900" b="1" kern="1200" dirty="0">
                <a:solidFill>
                  <a:schemeClr val="tx1"/>
                </a:solidFill>
                <a:effectLst/>
                <a:latin typeface="+mn-lt"/>
                <a:ea typeface="+mn-ea"/>
                <a:cs typeface="+mn-cs"/>
              </a:rPr>
              <a:t>partnership with local stakeholders, including members of the public</a:t>
            </a:r>
            <a:r>
              <a:rPr lang="en-GB" sz="900" kern="1200" dirty="0">
                <a:solidFill>
                  <a:schemeClr val="tx1"/>
                </a:solidFill>
                <a:effectLst/>
                <a:latin typeface="+mn-lt"/>
                <a:ea typeface="+mn-ea"/>
                <a:cs typeface="+mn-cs"/>
              </a:rPr>
              <a:t>. In this way, it also avoids treating the public as passive participants, and thusly offers a fit for purpose model for the era of social media and big data. Second, this model emphasises how important it is for these stakeholders to communicate </a:t>
            </a:r>
            <a:r>
              <a:rPr lang="en-GB" sz="900" b="1" kern="1200" dirty="0">
                <a:solidFill>
                  <a:schemeClr val="tx1"/>
                </a:solidFill>
                <a:effectLst/>
                <a:latin typeface="+mn-lt"/>
                <a:ea typeface="+mn-ea"/>
                <a:cs typeface="+mn-cs"/>
              </a:rPr>
              <a:t>before, during and after</a:t>
            </a:r>
            <a:r>
              <a:rPr lang="en-GB" sz="900" kern="1200" dirty="0">
                <a:solidFill>
                  <a:schemeClr val="tx1"/>
                </a:solidFill>
                <a:effectLst/>
                <a:latin typeface="+mn-lt"/>
                <a:ea typeface="+mn-ea"/>
                <a:cs typeface="+mn-cs"/>
              </a:rPr>
              <a:t> the crisis situation in order to mitigate its effects. These two elements constitute the basis for effective crisis communication today.</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17</a:t>
            </a:fld>
            <a:endParaRPr lang="sv-SE" dirty="0"/>
          </a:p>
        </p:txBody>
      </p:sp>
    </p:spTree>
    <p:extLst>
      <p:ext uri="{BB962C8B-B14F-4D97-AF65-F5344CB8AC3E}">
        <p14:creationId xmlns:p14="http://schemas.microsoft.com/office/powerpoint/2010/main" val="533444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6838" y="685800"/>
            <a:ext cx="3840162" cy="2160588"/>
          </a:xfrm>
        </p:spPr>
      </p:sp>
      <p:sp>
        <p:nvSpPr>
          <p:cNvPr id="3" name="Notes Placeholder 2"/>
          <p:cNvSpPr>
            <a:spLocks noGrp="1"/>
          </p:cNvSpPr>
          <p:nvPr>
            <p:ph type="body" idx="1"/>
          </p:nvPr>
        </p:nvSpPr>
        <p:spPr>
          <a:xfrm>
            <a:off x="685800" y="3491880"/>
            <a:ext cx="5486400" cy="4114800"/>
          </a:xfrm>
        </p:spPr>
        <p:txBody>
          <a:bodyPr/>
          <a:lstStyle/>
          <a:p>
            <a:r>
              <a:rPr lang="en-GB" sz="1080" kern="1200" dirty="0">
                <a:solidFill>
                  <a:schemeClr val="tx1"/>
                </a:solidFill>
                <a:effectLst/>
                <a:latin typeface="+mn-lt"/>
                <a:ea typeface="+mn-ea"/>
                <a:cs typeface="+mn-cs"/>
              </a:rPr>
              <a:t>A </a:t>
            </a:r>
            <a:r>
              <a:rPr lang="en-GB" sz="1080" b="1" kern="1200" dirty="0">
                <a:solidFill>
                  <a:schemeClr val="tx1"/>
                </a:solidFill>
                <a:effectLst/>
                <a:latin typeface="+mn-lt"/>
                <a:ea typeface="+mn-ea"/>
                <a:cs typeface="+mn-cs"/>
              </a:rPr>
              <a:t>flexible and fluid</a:t>
            </a:r>
            <a:r>
              <a:rPr lang="en-GB" sz="1080" kern="1200" dirty="0">
                <a:solidFill>
                  <a:schemeClr val="tx1"/>
                </a:solidFill>
                <a:effectLst/>
                <a:latin typeface="+mn-lt"/>
                <a:ea typeface="+mn-ea"/>
                <a:cs typeface="+mn-cs"/>
              </a:rPr>
              <a:t> approach towards </a:t>
            </a:r>
            <a:r>
              <a:rPr lang="en-GB" sz="1080" b="1" kern="1200" dirty="0">
                <a:solidFill>
                  <a:schemeClr val="tx1"/>
                </a:solidFill>
                <a:effectLst/>
                <a:latin typeface="+mn-lt"/>
                <a:ea typeface="+mn-ea"/>
                <a:cs typeface="+mn-cs"/>
              </a:rPr>
              <a:t>risk and crisis communication</a:t>
            </a:r>
            <a:r>
              <a:rPr lang="en-GB" sz="1080" kern="1200" dirty="0">
                <a:solidFill>
                  <a:schemeClr val="tx1"/>
                </a:solidFill>
                <a:effectLst/>
                <a:latin typeface="+mn-lt"/>
                <a:ea typeface="+mn-ea"/>
                <a:cs typeface="+mn-cs"/>
              </a:rPr>
              <a:t> is needed in order for the </a:t>
            </a:r>
            <a:r>
              <a:rPr lang="en-GB" sz="1080" b="1" kern="1200" dirty="0">
                <a:solidFill>
                  <a:schemeClr val="tx1"/>
                </a:solidFill>
                <a:effectLst/>
                <a:latin typeface="+mn-lt"/>
                <a:ea typeface="+mn-ea"/>
                <a:cs typeface="+mn-cs"/>
              </a:rPr>
              <a:t>collaborative model of decision-making</a:t>
            </a:r>
            <a:r>
              <a:rPr lang="en-GB" sz="1080" kern="1200" dirty="0">
                <a:solidFill>
                  <a:schemeClr val="tx1"/>
                </a:solidFill>
                <a:effectLst/>
                <a:latin typeface="+mn-lt"/>
                <a:ea typeface="+mn-ea"/>
                <a:cs typeface="+mn-cs"/>
              </a:rPr>
              <a:t> to positively </a:t>
            </a:r>
            <a:r>
              <a:rPr lang="en-GB" sz="1080" b="1" kern="1200" dirty="0">
                <a:solidFill>
                  <a:schemeClr val="tx1"/>
                </a:solidFill>
                <a:effectLst/>
                <a:latin typeface="+mn-lt"/>
                <a:ea typeface="+mn-ea"/>
                <a:cs typeface="+mn-cs"/>
              </a:rPr>
              <a:t>influence</a:t>
            </a:r>
            <a:r>
              <a:rPr lang="en-GB" sz="1080" kern="1200" dirty="0">
                <a:solidFill>
                  <a:schemeClr val="tx1"/>
                </a:solidFill>
                <a:effectLst/>
                <a:latin typeface="+mn-lt"/>
                <a:ea typeface="+mn-ea"/>
                <a:cs typeface="+mn-cs"/>
              </a:rPr>
              <a:t> the behaviour of disaster-affected populations throughout </a:t>
            </a:r>
            <a:r>
              <a:rPr lang="en-GB" sz="1080" b="1" kern="1200" dirty="0">
                <a:solidFill>
                  <a:schemeClr val="tx1"/>
                </a:solidFill>
                <a:effectLst/>
                <a:latin typeface="+mn-lt"/>
                <a:ea typeface="+mn-ea"/>
                <a:cs typeface="+mn-cs"/>
              </a:rPr>
              <a:t>each stage of a disaster</a:t>
            </a:r>
            <a:r>
              <a:rPr lang="en-GB" sz="1080" kern="1200" dirty="0">
                <a:solidFill>
                  <a:schemeClr val="tx1"/>
                </a:solidFill>
                <a:effectLst/>
                <a:latin typeface="+mn-lt"/>
                <a:ea typeface="+mn-ea"/>
                <a:cs typeface="+mn-cs"/>
              </a:rPr>
              <a:t>. This approach is based on </a:t>
            </a:r>
            <a:r>
              <a:rPr lang="en-GB" sz="1080" b="1" kern="1200" dirty="0">
                <a:solidFill>
                  <a:schemeClr val="tx1"/>
                </a:solidFill>
                <a:effectLst/>
                <a:latin typeface="+mn-lt"/>
                <a:ea typeface="+mn-ea"/>
                <a:cs typeface="+mn-cs"/>
              </a:rPr>
              <a:t>effective practices of communication management</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While Seeger (2006) arguably provides the most comprehensive </a:t>
            </a:r>
            <a:r>
              <a:rPr lang="en-GB" sz="1080" b="1" kern="1200" dirty="0">
                <a:solidFill>
                  <a:schemeClr val="tx1"/>
                </a:solidFill>
                <a:effectLst/>
                <a:latin typeface="+mn-lt"/>
                <a:ea typeface="+mn-ea"/>
                <a:cs typeface="+mn-cs"/>
              </a:rPr>
              <a:t>list of (10) general standards in crisis communication</a:t>
            </a:r>
            <a:r>
              <a:rPr lang="en-GB" sz="1080" kern="1200" dirty="0">
                <a:solidFill>
                  <a:schemeClr val="tx1"/>
                </a:solidFill>
                <a:effectLst/>
                <a:latin typeface="+mn-lt"/>
                <a:ea typeface="+mn-ea"/>
                <a:cs typeface="+mn-cs"/>
              </a:rPr>
              <a:t>, much of the empirical research to date has tended to identify specific best practices in crisis communication through an exploration of practitioner’s perspectives. For example, a study of 26 World Health Organisation (WHO) officers, the majority of whom had disaster experience, suggested that</a:t>
            </a:r>
            <a:r>
              <a:rPr lang="en-GB" sz="1080" b="1" kern="1200" dirty="0">
                <a:solidFill>
                  <a:schemeClr val="tx1"/>
                </a:solidFill>
                <a:effectLst/>
                <a:latin typeface="+mn-lt"/>
                <a:ea typeface="+mn-ea"/>
                <a:cs typeface="+mn-cs"/>
              </a:rPr>
              <a:t> communications capacity should be built during the pre-incident phase in order to aid towards more effective crisis communication</a:t>
            </a:r>
            <a:r>
              <a:rPr lang="en-GB" sz="1080" kern="1200" dirty="0">
                <a:solidFill>
                  <a:schemeClr val="tx1"/>
                </a:solidFill>
                <a:effectLst/>
                <a:latin typeface="+mn-lt"/>
                <a:ea typeface="+mn-ea"/>
                <a:cs typeface="+mn-cs"/>
              </a:rPr>
              <a:t>. Proposals included the </a:t>
            </a:r>
            <a:r>
              <a:rPr lang="en-GB" sz="1080" b="1" kern="1200" dirty="0">
                <a:solidFill>
                  <a:schemeClr val="tx1"/>
                </a:solidFill>
                <a:effectLst/>
                <a:latin typeface="+mn-lt"/>
                <a:ea typeface="+mn-ea"/>
                <a:cs typeface="+mn-cs"/>
              </a:rPr>
              <a:t>maintenance of databases of trusted local information sources</a:t>
            </a:r>
            <a:r>
              <a:rPr lang="en-GB" sz="1080" kern="1200" dirty="0">
                <a:solidFill>
                  <a:schemeClr val="tx1"/>
                </a:solidFill>
                <a:effectLst/>
                <a:latin typeface="+mn-lt"/>
                <a:ea typeface="+mn-ea"/>
                <a:cs typeface="+mn-cs"/>
              </a:rPr>
              <a:t> and the </a:t>
            </a:r>
            <a:r>
              <a:rPr lang="en-GB" sz="1080" b="1" kern="1200" dirty="0">
                <a:solidFill>
                  <a:schemeClr val="tx1"/>
                </a:solidFill>
                <a:effectLst/>
                <a:latin typeface="+mn-lt"/>
                <a:ea typeface="+mn-ea"/>
                <a:cs typeface="+mn-cs"/>
              </a:rPr>
              <a:t>drafting of public service announcements that address Frequently Asked Questions</a:t>
            </a:r>
            <a:r>
              <a:rPr lang="en-GB" sz="1080" kern="1200" dirty="0">
                <a:solidFill>
                  <a:schemeClr val="tx1"/>
                </a:solidFill>
                <a:effectLst/>
                <a:latin typeface="+mn-lt"/>
                <a:ea typeface="+mn-ea"/>
                <a:cs typeface="+mn-cs"/>
              </a:rPr>
              <a:t> (Medford-Davis and </a:t>
            </a:r>
            <a:r>
              <a:rPr lang="en-GB" sz="1080" kern="1200" dirty="0" err="1">
                <a:solidFill>
                  <a:schemeClr val="tx1"/>
                </a:solidFill>
                <a:effectLst/>
                <a:latin typeface="+mn-lt"/>
                <a:ea typeface="+mn-ea"/>
                <a:cs typeface="+mn-cs"/>
              </a:rPr>
              <a:t>Kapur</a:t>
            </a:r>
            <a:r>
              <a:rPr lang="en-GB" sz="1080" kern="1200" dirty="0">
                <a:solidFill>
                  <a:schemeClr val="tx1"/>
                </a:solidFill>
                <a:effectLst/>
                <a:latin typeface="+mn-lt"/>
                <a:ea typeface="+mn-ea"/>
                <a:cs typeface="+mn-cs"/>
              </a:rPr>
              <a:t>, 2014). A synthesis of over 100 risk communication guidance documents from agencies based in Australia, Canada, UK, and the US also emphasised the importance of </a:t>
            </a:r>
            <a:r>
              <a:rPr lang="en-GB" sz="1080" b="1" kern="1200" dirty="0">
                <a:solidFill>
                  <a:schemeClr val="tx1"/>
                </a:solidFill>
                <a:effectLst/>
                <a:latin typeface="+mn-lt"/>
                <a:ea typeface="+mn-ea"/>
                <a:cs typeface="+mn-cs"/>
              </a:rPr>
              <a:t>openness and honesty between all relevant stakeholders throughout each stage </a:t>
            </a:r>
            <a:r>
              <a:rPr lang="en-GB" sz="1080" kern="1200" dirty="0">
                <a:solidFill>
                  <a:schemeClr val="tx1"/>
                </a:solidFill>
                <a:effectLst/>
                <a:latin typeface="+mn-lt"/>
                <a:ea typeface="+mn-ea"/>
                <a:cs typeface="+mn-cs"/>
              </a:rPr>
              <a:t>of a public health crisis (Jardine et al., 2003). The only additional element of best practice identified in this area was that there should be an acknowledgement of the “diverse levels of risk tolerance” amongst the general public (Steelman et al., 2013: 686).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Although the role of the news media is not the focus of this lesson, there are also several practices related to them that are particularly pertinent to a successful strategy of communication. Many of these are congruent with </a:t>
            </a:r>
            <a:r>
              <a:rPr lang="en-GB" sz="1080" b="1" kern="1200" dirty="0">
                <a:solidFill>
                  <a:schemeClr val="tx1"/>
                </a:solidFill>
                <a:effectLst/>
                <a:latin typeface="+mn-lt"/>
                <a:ea typeface="+mn-ea"/>
                <a:cs typeface="+mn-cs"/>
              </a:rPr>
              <a:t>the need to build partnerships with the public, understand the audience and their information-seeking behaviours, conduct rigorous risk assessments in the pre-event stage, and to incorporate communication into the decision-making processes</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18</a:t>
            </a:fld>
            <a:endParaRPr lang="sv-SE" dirty="0"/>
          </a:p>
        </p:txBody>
      </p:sp>
    </p:spTree>
    <p:extLst>
      <p:ext uri="{BB962C8B-B14F-4D97-AF65-F5344CB8AC3E}">
        <p14:creationId xmlns:p14="http://schemas.microsoft.com/office/powerpoint/2010/main" val="106468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6838" y="685800"/>
            <a:ext cx="3840162" cy="2160588"/>
          </a:xfrm>
        </p:spPr>
      </p:sp>
      <p:sp>
        <p:nvSpPr>
          <p:cNvPr id="3" name="Notes Placeholder 2"/>
          <p:cNvSpPr>
            <a:spLocks noGrp="1"/>
          </p:cNvSpPr>
          <p:nvPr>
            <p:ph type="body" idx="1"/>
          </p:nvPr>
        </p:nvSpPr>
        <p:spPr>
          <a:xfrm>
            <a:off x="685800" y="3491880"/>
            <a:ext cx="5486400" cy="4114800"/>
          </a:xfrm>
        </p:spPr>
        <p:txBody>
          <a:bodyPr/>
          <a:lstStyle/>
          <a:p>
            <a:r>
              <a:rPr lang="en-GB" sz="1080" kern="1200" dirty="0">
                <a:solidFill>
                  <a:schemeClr val="tx1"/>
                </a:solidFill>
                <a:effectLst/>
                <a:latin typeface="+mn-lt"/>
                <a:ea typeface="+mn-ea"/>
                <a:cs typeface="+mn-cs"/>
              </a:rPr>
              <a:t>A </a:t>
            </a:r>
            <a:r>
              <a:rPr lang="en-GB" sz="1080" b="1" kern="1200" dirty="0">
                <a:solidFill>
                  <a:schemeClr val="tx1"/>
                </a:solidFill>
                <a:effectLst/>
                <a:latin typeface="+mn-lt"/>
                <a:ea typeface="+mn-ea"/>
                <a:cs typeface="+mn-cs"/>
              </a:rPr>
              <a:t>flexible and fluid</a:t>
            </a:r>
            <a:r>
              <a:rPr lang="en-GB" sz="1080" kern="1200" dirty="0">
                <a:solidFill>
                  <a:schemeClr val="tx1"/>
                </a:solidFill>
                <a:effectLst/>
                <a:latin typeface="+mn-lt"/>
                <a:ea typeface="+mn-ea"/>
                <a:cs typeface="+mn-cs"/>
              </a:rPr>
              <a:t> approach towards </a:t>
            </a:r>
            <a:r>
              <a:rPr lang="en-GB" sz="1080" b="1" kern="1200" dirty="0">
                <a:solidFill>
                  <a:schemeClr val="tx1"/>
                </a:solidFill>
                <a:effectLst/>
                <a:latin typeface="+mn-lt"/>
                <a:ea typeface="+mn-ea"/>
                <a:cs typeface="+mn-cs"/>
              </a:rPr>
              <a:t>risk and crisis communication</a:t>
            </a:r>
            <a:r>
              <a:rPr lang="en-GB" sz="1080" kern="1200" dirty="0">
                <a:solidFill>
                  <a:schemeClr val="tx1"/>
                </a:solidFill>
                <a:effectLst/>
                <a:latin typeface="+mn-lt"/>
                <a:ea typeface="+mn-ea"/>
                <a:cs typeface="+mn-cs"/>
              </a:rPr>
              <a:t> is needed in order for the </a:t>
            </a:r>
            <a:r>
              <a:rPr lang="en-GB" sz="1080" b="1" kern="1200" dirty="0">
                <a:solidFill>
                  <a:schemeClr val="tx1"/>
                </a:solidFill>
                <a:effectLst/>
                <a:latin typeface="+mn-lt"/>
                <a:ea typeface="+mn-ea"/>
                <a:cs typeface="+mn-cs"/>
              </a:rPr>
              <a:t>collaborative model of decision-making</a:t>
            </a:r>
            <a:r>
              <a:rPr lang="en-GB" sz="1080" kern="1200" dirty="0">
                <a:solidFill>
                  <a:schemeClr val="tx1"/>
                </a:solidFill>
                <a:effectLst/>
                <a:latin typeface="+mn-lt"/>
                <a:ea typeface="+mn-ea"/>
                <a:cs typeface="+mn-cs"/>
              </a:rPr>
              <a:t> to positively </a:t>
            </a:r>
            <a:r>
              <a:rPr lang="en-GB" sz="1080" b="1" kern="1200" dirty="0">
                <a:solidFill>
                  <a:schemeClr val="tx1"/>
                </a:solidFill>
                <a:effectLst/>
                <a:latin typeface="+mn-lt"/>
                <a:ea typeface="+mn-ea"/>
                <a:cs typeface="+mn-cs"/>
              </a:rPr>
              <a:t>influence</a:t>
            </a:r>
            <a:r>
              <a:rPr lang="en-GB" sz="1080" kern="1200" dirty="0">
                <a:solidFill>
                  <a:schemeClr val="tx1"/>
                </a:solidFill>
                <a:effectLst/>
                <a:latin typeface="+mn-lt"/>
                <a:ea typeface="+mn-ea"/>
                <a:cs typeface="+mn-cs"/>
              </a:rPr>
              <a:t> the behaviour of disaster-affected populations throughout </a:t>
            </a:r>
            <a:r>
              <a:rPr lang="en-GB" sz="1080" b="1" kern="1200" dirty="0">
                <a:solidFill>
                  <a:schemeClr val="tx1"/>
                </a:solidFill>
                <a:effectLst/>
                <a:latin typeface="+mn-lt"/>
                <a:ea typeface="+mn-ea"/>
                <a:cs typeface="+mn-cs"/>
              </a:rPr>
              <a:t>each stage of a disaster</a:t>
            </a:r>
            <a:r>
              <a:rPr lang="en-GB" sz="1080" kern="1200" dirty="0">
                <a:solidFill>
                  <a:schemeClr val="tx1"/>
                </a:solidFill>
                <a:effectLst/>
                <a:latin typeface="+mn-lt"/>
                <a:ea typeface="+mn-ea"/>
                <a:cs typeface="+mn-cs"/>
              </a:rPr>
              <a:t>. This approach is based on </a:t>
            </a:r>
            <a:r>
              <a:rPr lang="en-GB" sz="1080" b="1" kern="1200" dirty="0">
                <a:solidFill>
                  <a:schemeClr val="tx1"/>
                </a:solidFill>
                <a:effectLst/>
                <a:latin typeface="+mn-lt"/>
                <a:ea typeface="+mn-ea"/>
                <a:cs typeface="+mn-cs"/>
              </a:rPr>
              <a:t>effective practices of communication management</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While Seeger (2006) arguably provides the most comprehensive </a:t>
            </a:r>
            <a:r>
              <a:rPr lang="en-GB" sz="1080" b="1" kern="1200" dirty="0">
                <a:solidFill>
                  <a:schemeClr val="tx1"/>
                </a:solidFill>
                <a:effectLst/>
                <a:latin typeface="+mn-lt"/>
                <a:ea typeface="+mn-ea"/>
                <a:cs typeface="+mn-cs"/>
              </a:rPr>
              <a:t>list of (10) general standards in crisis communication</a:t>
            </a:r>
            <a:r>
              <a:rPr lang="en-GB" sz="1080" kern="1200" dirty="0">
                <a:solidFill>
                  <a:schemeClr val="tx1"/>
                </a:solidFill>
                <a:effectLst/>
                <a:latin typeface="+mn-lt"/>
                <a:ea typeface="+mn-ea"/>
                <a:cs typeface="+mn-cs"/>
              </a:rPr>
              <a:t>, much of the empirical research to date has tended to identify specific best practices in crisis communication through an exploration of practitioner’s perspectives. For example, a study of 26 World Health Organisation (WHO) officers, the majority of whom had disaster experience, suggested that</a:t>
            </a:r>
            <a:r>
              <a:rPr lang="en-GB" sz="1080" b="1" kern="1200" dirty="0">
                <a:solidFill>
                  <a:schemeClr val="tx1"/>
                </a:solidFill>
                <a:effectLst/>
                <a:latin typeface="+mn-lt"/>
                <a:ea typeface="+mn-ea"/>
                <a:cs typeface="+mn-cs"/>
              </a:rPr>
              <a:t> communications capacity should be built during the pre-incident phase in order to aid towards more effective crisis communication</a:t>
            </a:r>
            <a:r>
              <a:rPr lang="en-GB" sz="1080" kern="1200" dirty="0">
                <a:solidFill>
                  <a:schemeClr val="tx1"/>
                </a:solidFill>
                <a:effectLst/>
                <a:latin typeface="+mn-lt"/>
                <a:ea typeface="+mn-ea"/>
                <a:cs typeface="+mn-cs"/>
              </a:rPr>
              <a:t>. Proposals included the </a:t>
            </a:r>
            <a:r>
              <a:rPr lang="en-GB" sz="1080" b="1" kern="1200" dirty="0">
                <a:solidFill>
                  <a:schemeClr val="tx1"/>
                </a:solidFill>
                <a:effectLst/>
                <a:latin typeface="+mn-lt"/>
                <a:ea typeface="+mn-ea"/>
                <a:cs typeface="+mn-cs"/>
              </a:rPr>
              <a:t>maintenance of databases of trusted local information sources</a:t>
            </a:r>
            <a:r>
              <a:rPr lang="en-GB" sz="1080" kern="1200" dirty="0">
                <a:solidFill>
                  <a:schemeClr val="tx1"/>
                </a:solidFill>
                <a:effectLst/>
                <a:latin typeface="+mn-lt"/>
                <a:ea typeface="+mn-ea"/>
                <a:cs typeface="+mn-cs"/>
              </a:rPr>
              <a:t> and the </a:t>
            </a:r>
            <a:r>
              <a:rPr lang="en-GB" sz="1080" b="1" kern="1200" dirty="0">
                <a:solidFill>
                  <a:schemeClr val="tx1"/>
                </a:solidFill>
                <a:effectLst/>
                <a:latin typeface="+mn-lt"/>
                <a:ea typeface="+mn-ea"/>
                <a:cs typeface="+mn-cs"/>
              </a:rPr>
              <a:t>drafting of public service announcements that address Frequently Asked Questions</a:t>
            </a:r>
            <a:r>
              <a:rPr lang="en-GB" sz="1080" kern="1200" dirty="0">
                <a:solidFill>
                  <a:schemeClr val="tx1"/>
                </a:solidFill>
                <a:effectLst/>
                <a:latin typeface="+mn-lt"/>
                <a:ea typeface="+mn-ea"/>
                <a:cs typeface="+mn-cs"/>
              </a:rPr>
              <a:t> (Medford-Davis and </a:t>
            </a:r>
            <a:r>
              <a:rPr lang="en-GB" sz="1080" kern="1200" dirty="0" err="1">
                <a:solidFill>
                  <a:schemeClr val="tx1"/>
                </a:solidFill>
                <a:effectLst/>
                <a:latin typeface="+mn-lt"/>
                <a:ea typeface="+mn-ea"/>
                <a:cs typeface="+mn-cs"/>
              </a:rPr>
              <a:t>Kapur</a:t>
            </a:r>
            <a:r>
              <a:rPr lang="en-GB" sz="1080" kern="1200" dirty="0">
                <a:solidFill>
                  <a:schemeClr val="tx1"/>
                </a:solidFill>
                <a:effectLst/>
                <a:latin typeface="+mn-lt"/>
                <a:ea typeface="+mn-ea"/>
                <a:cs typeface="+mn-cs"/>
              </a:rPr>
              <a:t>, 2014). A synthesis of over 100 risk communication guidance documents from agencies based in Australia, Canada, UK, and the US also emphasised the importance of </a:t>
            </a:r>
            <a:r>
              <a:rPr lang="en-GB" sz="1080" b="1" kern="1200" dirty="0">
                <a:solidFill>
                  <a:schemeClr val="tx1"/>
                </a:solidFill>
                <a:effectLst/>
                <a:latin typeface="+mn-lt"/>
                <a:ea typeface="+mn-ea"/>
                <a:cs typeface="+mn-cs"/>
              </a:rPr>
              <a:t>openness and honesty between all relevant stakeholders throughout each stage </a:t>
            </a:r>
            <a:r>
              <a:rPr lang="en-GB" sz="1080" kern="1200" dirty="0">
                <a:solidFill>
                  <a:schemeClr val="tx1"/>
                </a:solidFill>
                <a:effectLst/>
                <a:latin typeface="+mn-lt"/>
                <a:ea typeface="+mn-ea"/>
                <a:cs typeface="+mn-cs"/>
              </a:rPr>
              <a:t>of a public health crisis (Jardine et al., 2003). The only additional element of best practice identified in this area was that there should be an acknowledgement of the “diverse levels of risk tolerance” amongst the general public (Steelman et al., 2013: 686).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Although the role of the news media is not the focus of this lesson, there are also several practices related to them that are particularly pertinent to a successful strategy of communication. Many of these are congruent with </a:t>
            </a:r>
            <a:r>
              <a:rPr lang="en-GB" sz="1080" b="1" kern="1200" dirty="0">
                <a:solidFill>
                  <a:schemeClr val="tx1"/>
                </a:solidFill>
                <a:effectLst/>
                <a:latin typeface="+mn-lt"/>
                <a:ea typeface="+mn-ea"/>
                <a:cs typeface="+mn-cs"/>
              </a:rPr>
              <a:t>the need to build partnerships with the public, understand the audience and their information-seeking behaviours, conduct rigorous risk assessments in the pre-event stage, and to incorporate communication into the decision-making processes</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19</a:t>
            </a:fld>
            <a:endParaRPr lang="sv-SE" dirty="0"/>
          </a:p>
        </p:txBody>
      </p:sp>
    </p:spTree>
    <p:extLst>
      <p:ext uri="{BB962C8B-B14F-4D97-AF65-F5344CB8AC3E}">
        <p14:creationId xmlns:p14="http://schemas.microsoft.com/office/powerpoint/2010/main" val="34484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25" y="685800"/>
            <a:ext cx="2555875" cy="1438275"/>
          </a:xfrm>
        </p:spPr>
      </p:sp>
      <p:sp>
        <p:nvSpPr>
          <p:cNvPr id="3" name="Notes Placeholder 2"/>
          <p:cNvSpPr>
            <a:spLocks noGrp="1"/>
          </p:cNvSpPr>
          <p:nvPr>
            <p:ph type="body" idx="1"/>
          </p:nvPr>
        </p:nvSpPr>
        <p:spPr>
          <a:xfrm>
            <a:off x="836712" y="2699792"/>
            <a:ext cx="5486400" cy="4114800"/>
          </a:xfrm>
        </p:spPr>
        <p:txBody>
          <a:bodyPr/>
          <a:lstStyle/>
          <a:p>
            <a:r>
              <a:rPr lang="en-GB" sz="1080" i="1" kern="1200" dirty="0">
                <a:solidFill>
                  <a:schemeClr val="tx1"/>
                </a:solidFill>
                <a:effectLst/>
                <a:latin typeface="+mn-lt"/>
                <a:ea typeface="+mn-ea"/>
                <a:cs typeface="+mn-cs"/>
              </a:rPr>
              <a:t>This lesson is primarily based on the </a:t>
            </a:r>
            <a:r>
              <a:rPr lang="en-GB" sz="1080" i="1" kern="1200" dirty="0" err="1">
                <a:solidFill>
                  <a:schemeClr val="tx1"/>
                </a:solidFill>
                <a:effectLst/>
                <a:latin typeface="+mn-lt"/>
                <a:ea typeface="+mn-ea"/>
                <a:cs typeface="+mn-cs"/>
              </a:rPr>
              <a:t>CascEff</a:t>
            </a:r>
            <a:r>
              <a:rPr lang="en-GB" sz="1080" i="1" kern="1200" dirty="0">
                <a:solidFill>
                  <a:schemeClr val="tx1"/>
                </a:solidFill>
                <a:effectLst/>
                <a:latin typeface="+mn-lt"/>
                <a:ea typeface="+mn-ea"/>
                <a:cs typeface="+mn-cs"/>
              </a:rPr>
              <a:t> report “A strategy for communication between key agencies and members of the public during crisis situations” (Reilly and </a:t>
            </a:r>
            <a:r>
              <a:rPr lang="en-GB" sz="1080" i="1" kern="1200" dirty="0" err="1">
                <a:solidFill>
                  <a:schemeClr val="tx1"/>
                </a:solidFill>
                <a:effectLst/>
                <a:latin typeface="+mn-lt"/>
                <a:ea typeface="+mn-ea"/>
                <a:cs typeface="+mn-cs"/>
              </a:rPr>
              <a:t>Atanasova</a:t>
            </a:r>
            <a:r>
              <a:rPr lang="en-GB" sz="1080" i="1" kern="1200" dirty="0">
                <a:solidFill>
                  <a:schemeClr val="tx1"/>
                </a:solidFill>
                <a:effectLst/>
                <a:latin typeface="+mn-lt"/>
                <a:ea typeface="+mn-ea"/>
                <a:cs typeface="+mn-cs"/>
              </a:rPr>
              <a:t> 2016 [</a:t>
            </a:r>
            <a:r>
              <a:rPr lang="en-GB" sz="1080" i="1" kern="1200" dirty="0" err="1">
                <a:solidFill>
                  <a:schemeClr val="tx1"/>
                </a:solidFill>
                <a:effectLst/>
                <a:latin typeface="+mn-lt"/>
                <a:ea typeface="+mn-ea"/>
                <a:cs typeface="+mn-cs"/>
              </a:rPr>
              <a:t>D3.3</a:t>
            </a:r>
            <a:r>
              <a:rPr lang="en-GB" sz="1080" i="1" kern="1200" dirty="0">
                <a:solidFill>
                  <a:schemeClr val="tx1"/>
                </a:solidFill>
                <a:effectLst/>
                <a:latin typeface="+mn-lt"/>
                <a:ea typeface="+mn-ea"/>
                <a:cs typeface="+mn-cs"/>
              </a:rPr>
              <a:t>]). It reorganises the content of that document for individual users, instructors, educators, and educational institutions that wish to engage in a learning session about a strategy for effective crisis communication. It helps learners understand and </a:t>
            </a:r>
            <a:r>
              <a:rPr lang="en-GB" sz="1080" kern="1200" dirty="0">
                <a:solidFill>
                  <a:schemeClr val="tx1"/>
                </a:solidFill>
                <a:effectLst/>
                <a:latin typeface="+mn-lt"/>
                <a:ea typeface="+mn-ea"/>
                <a:cs typeface="+mn-cs"/>
              </a:rPr>
              <a:t>shape </a:t>
            </a:r>
            <a:r>
              <a:rPr lang="en-GB" sz="1080" i="1" kern="1200" dirty="0">
                <a:solidFill>
                  <a:schemeClr val="tx1"/>
                </a:solidFill>
                <a:effectLst/>
                <a:latin typeface="+mn-lt"/>
                <a:ea typeface="+mn-ea"/>
                <a:cs typeface="+mn-cs"/>
              </a:rPr>
              <a:t>their approaches to communication dynamics and information flows during crises, in order to influence the behaviour of disaster-affected populations and improve disaster management in general. </a:t>
            </a:r>
            <a:endParaRPr lang="en-GB" sz="1080" kern="1200" dirty="0">
              <a:solidFill>
                <a:schemeClr val="tx1"/>
              </a:solidFill>
              <a:effectLst/>
              <a:latin typeface="+mn-lt"/>
              <a:ea typeface="+mn-ea"/>
              <a:cs typeface="+mn-cs"/>
            </a:endParaRPr>
          </a:p>
          <a:p>
            <a:r>
              <a:rPr lang="en-GB" sz="1080" i="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Therefore, the general aim of the second lesson is to help learners consider and understand the variety of actors, roles and dynamics, intervening in shaping communication during disasters, and to develop successful strategies of communication management during crises. Specifically, this lesson provides a structured platform for developing knowledge towards a communication mix implementable at all stages of an incident. By the end of the course, students should be able to:</a:t>
            </a:r>
          </a:p>
          <a:p>
            <a:r>
              <a:rPr lang="en-GB" sz="1080" kern="1200" dirty="0">
                <a:solidFill>
                  <a:schemeClr val="tx1"/>
                </a:solidFill>
                <a:effectLst/>
                <a:latin typeface="+mn-lt"/>
                <a:ea typeface="+mn-ea"/>
                <a:cs typeface="+mn-cs"/>
              </a:rPr>
              <a:t> </a:t>
            </a:r>
          </a:p>
          <a:p>
            <a:pPr lvl="0"/>
            <a:r>
              <a:rPr lang="en-GB" dirty="0">
                <a:effectLst/>
              </a:rPr>
              <a:t>- explain the role of both social and news media in information flows that emerge at different stages of cascading disasters;</a:t>
            </a:r>
          </a:p>
          <a:p>
            <a:pPr lvl="0"/>
            <a:r>
              <a:rPr lang="en-GB" sz="1080" kern="1200" dirty="0">
                <a:solidFill>
                  <a:schemeClr val="tx1"/>
                </a:solidFill>
                <a:effectLst/>
                <a:latin typeface="+mn-lt"/>
                <a:ea typeface="+mn-ea"/>
                <a:cs typeface="+mn-cs"/>
              </a:rPr>
              <a:t>- explain how </a:t>
            </a:r>
            <a:r>
              <a:rPr lang="en-GB" dirty="0">
                <a:effectLst/>
              </a:rPr>
              <a:t>both social and traditional media can be deployed to influence the behaviour of citizens during each stage of a cascading disaster;</a:t>
            </a:r>
          </a:p>
          <a:p>
            <a:pPr lvl="0"/>
            <a:r>
              <a:rPr lang="en-GB" dirty="0">
                <a:effectLst/>
              </a:rPr>
              <a:t>- identify strategic </a:t>
            </a:r>
            <a:r>
              <a:rPr lang="en-GB" sz="1080" kern="1200" dirty="0">
                <a:solidFill>
                  <a:schemeClr val="tx1"/>
                </a:solidFill>
                <a:effectLst/>
                <a:latin typeface="+mn-lt"/>
                <a:ea typeface="+mn-ea"/>
                <a:cs typeface="+mn-cs"/>
              </a:rPr>
              <a:t>approaches to mediated communication that include all key stakeholders, based on a collaborative model of decision-making and increased situational awareness</a:t>
            </a:r>
            <a:r>
              <a:rPr lang="en-GB" dirty="0">
                <a:effectLst/>
              </a:rPr>
              <a:t>;</a:t>
            </a:r>
          </a:p>
          <a:p>
            <a:pPr lvl="0"/>
            <a:r>
              <a:rPr lang="en-GB" dirty="0">
                <a:effectLst/>
              </a:rPr>
              <a:t>- assess the ethical implications of using information crowdsourced via social media during such incidents. </a:t>
            </a:r>
          </a:p>
          <a:p>
            <a:r>
              <a:rPr lang="en-GB" sz="1080" i="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r>
              <a:rPr lang="en-GB" sz="1080" i="1" kern="1200" dirty="0">
                <a:solidFill>
                  <a:schemeClr val="tx1"/>
                </a:solidFill>
                <a:effectLst/>
                <a:latin typeface="+mn-lt"/>
                <a:ea typeface="+mn-ea"/>
                <a:cs typeface="+mn-cs"/>
              </a:rPr>
              <a:t>In order to achieve these aims, this lesson reviews </a:t>
            </a:r>
            <a:r>
              <a:rPr lang="en-US" sz="1080" i="1" kern="1200" dirty="0">
                <a:solidFill>
                  <a:schemeClr val="tx1"/>
                </a:solidFill>
                <a:effectLst/>
                <a:latin typeface="+mn-lt"/>
                <a:ea typeface="+mn-ea"/>
                <a:cs typeface="+mn-cs"/>
              </a:rPr>
              <a:t>elements of crisis management and strategy for communication, and it illustrates guidelines for managing communication related to crisis situations. For the first main topic, this lesson unpacks and examines the elements of strategies for communication related to disasters, in particular objects (what needs to be managed), subjects (with whom to manage, and what kind of media), functions, and stages of communication management (before, during, after a crisis), and factors affecting this communication, also proposing an insight into practices that brought those elements together in successful ways. Through the second main topic, this lesson brings together knowledge about successful communication management, to provide a set of guidelines for effective strategies of communication during disasters.</a:t>
            </a:r>
            <a:endParaRPr lang="en-GB" sz="108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2</a:t>
            </a:fld>
            <a:endParaRPr lang="sv-SE" dirty="0"/>
          </a:p>
        </p:txBody>
      </p:sp>
    </p:spTree>
    <p:extLst>
      <p:ext uri="{BB962C8B-B14F-4D97-AF65-F5344CB8AC3E}">
        <p14:creationId xmlns:p14="http://schemas.microsoft.com/office/powerpoint/2010/main" val="749807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Finally, </a:t>
            </a:r>
            <a:r>
              <a:rPr lang="en-GB" sz="1080" b="1" kern="1200" dirty="0">
                <a:solidFill>
                  <a:schemeClr val="tx1"/>
                </a:solidFill>
                <a:effectLst/>
                <a:latin typeface="+mn-lt"/>
                <a:ea typeface="+mn-ea"/>
                <a:cs typeface="+mn-cs"/>
              </a:rPr>
              <a:t>best practices are elaborated in relation to the content</a:t>
            </a:r>
            <a:r>
              <a:rPr lang="en-GB" sz="1080" kern="1200" dirty="0">
                <a:solidFill>
                  <a:schemeClr val="tx1"/>
                </a:solidFill>
                <a:effectLst/>
                <a:latin typeface="+mn-lt"/>
                <a:ea typeface="+mn-ea"/>
                <a:cs typeface="+mn-cs"/>
              </a:rPr>
              <a:t> of crisis messages (Seeger 2006). These practices are: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1) </a:t>
            </a:r>
            <a:r>
              <a:rPr lang="en-GB" sz="1080" i="1" kern="1200" dirty="0">
                <a:solidFill>
                  <a:schemeClr val="tx1"/>
                </a:solidFill>
                <a:effectLst/>
                <a:latin typeface="+mn-lt"/>
                <a:ea typeface="+mn-ea"/>
                <a:cs typeface="+mn-cs"/>
              </a:rPr>
              <a:t>Honesty*, * candour* and* openness</a:t>
            </a:r>
            <a:r>
              <a:rPr lang="en-GB" sz="1080" kern="1200" dirty="0">
                <a:solidFill>
                  <a:schemeClr val="tx1"/>
                </a:solidFill>
                <a:effectLst/>
                <a:latin typeface="+mn-lt"/>
                <a:ea typeface="+mn-ea"/>
                <a:cs typeface="+mn-cs"/>
              </a:rPr>
              <a:t>: withholding information may contribute to panic and public agencies should be open about risks in order to encourage the public to share responsibility for their management;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2) Communicate with </a:t>
            </a:r>
            <a:r>
              <a:rPr lang="en-GB" sz="1080" i="1" kern="1200" dirty="0">
                <a:solidFill>
                  <a:schemeClr val="tx1"/>
                </a:solidFill>
                <a:effectLst/>
                <a:latin typeface="+mn-lt"/>
                <a:ea typeface="+mn-ea"/>
                <a:cs typeface="+mn-cs"/>
              </a:rPr>
              <a:t>compassion,* concern* and* empathy</a:t>
            </a:r>
            <a:r>
              <a:rPr lang="en-GB" sz="1080" kern="1200" dirty="0">
                <a:solidFill>
                  <a:schemeClr val="tx1"/>
                </a:solidFill>
                <a:effectLst/>
                <a:latin typeface="+mn-lt"/>
                <a:ea typeface="+mn-ea"/>
                <a:cs typeface="+mn-cs"/>
              </a:rPr>
              <a:t>: these characteristics will enhance the perceived credibility of the message and the sender;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3) Accept </a:t>
            </a:r>
            <a:r>
              <a:rPr lang="en-GB" sz="1080" i="1" kern="1200" dirty="0">
                <a:solidFill>
                  <a:schemeClr val="tx1"/>
                </a:solidFill>
                <a:effectLst/>
                <a:latin typeface="+mn-lt"/>
                <a:ea typeface="+mn-ea"/>
                <a:cs typeface="+mn-cs"/>
              </a:rPr>
              <a:t>uncertainty* and* ambiguity</a:t>
            </a:r>
            <a:r>
              <a:rPr lang="en-GB" sz="1080" kern="1200" dirty="0">
                <a:solidFill>
                  <a:schemeClr val="tx1"/>
                </a:solidFill>
                <a:effectLst/>
                <a:latin typeface="+mn-lt"/>
                <a:ea typeface="+mn-ea"/>
                <a:cs typeface="+mn-cs"/>
              </a:rPr>
              <a:t>: acknowledging the fluidity and uncertainty of the situation will help build trust with the public;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4) Messages of </a:t>
            </a:r>
            <a:r>
              <a:rPr lang="en-GB" sz="1080" i="1" kern="1200" dirty="0">
                <a:solidFill>
                  <a:schemeClr val="tx1"/>
                </a:solidFill>
                <a:effectLst/>
                <a:latin typeface="+mn-lt"/>
                <a:ea typeface="+mn-ea"/>
                <a:cs typeface="+mn-cs"/>
              </a:rPr>
              <a:t>self-sufficiency</a:t>
            </a:r>
            <a:r>
              <a:rPr lang="en-GB" sz="1080" kern="1200" dirty="0">
                <a:solidFill>
                  <a:schemeClr val="tx1"/>
                </a:solidFill>
                <a:effectLst/>
                <a:latin typeface="+mn-lt"/>
                <a:ea typeface="+mn-ea"/>
                <a:cs typeface="+mn-cs"/>
              </a:rPr>
              <a:t>: giving people advice on how to minimise harm will help them feel more in control during uncertain situations.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The overlap between risk and crisis communication is perhaps best reflected on the fact that many of these recommendations could be applied to communication in either the pre or post-incident phase. Overall, the key feature of best practice appears to be that </a:t>
            </a:r>
            <a:r>
              <a:rPr lang="en-GB" sz="1080" b="1" kern="1200" dirty="0">
                <a:solidFill>
                  <a:schemeClr val="tx1"/>
                </a:solidFill>
                <a:effectLst/>
                <a:latin typeface="+mn-lt"/>
                <a:ea typeface="+mn-ea"/>
                <a:cs typeface="+mn-cs"/>
              </a:rPr>
              <a:t>the </a:t>
            </a:r>
            <a:r>
              <a:rPr lang="en-GB" sz="1080" b="1" u="none" kern="1200" dirty="0">
                <a:solidFill>
                  <a:schemeClr val="tx1"/>
                </a:solidFill>
                <a:effectLst/>
                <a:latin typeface="+mn-lt"/>
                <a:ea typeface="+mn-ea"/>
                <a:cs typeface="+mn-cs"/>
              </a:rPr>
              <a:t>timely provision </a:t>
            </a:r>
            <a:r>
              <a:rPr lang="en-GB" sz="1080" b="1" kern="1200" dirty="0">
                <a:solidFill>
                  <a:schemeClr val="tx1"/>
                </a:solidFill>
                <a:effectLst/>
                <a:latin typeface="+mn-lt"/>
                <a:ea typeface="+mn-ea"/>
                <a:cs typeface="+mn-cs"/>
              </a:rPr>
              <a:t>of accurate, contextual information</a:t>
            </a:r>
            <a:r>
              <a:rPr lang="en-GB" sz="1080" kern="1200" dirty="0">
                <a:solidFill>
                  <a:schemeClr val="tx1"/>
                </a:solidFill>
                <a:effectLst/>
                <a:latin typeface="+mn-lt"/>
                <a:ea typeface="+mn-ea"/>
                <a:cs typeface="+mn-cs"/>
              </a:rPr>
              <a:t> is the most effective form of communication during a crisis or disaster. </a:t>
            </a:r>
          </a:p>
          <a:p>
            <a:endParaRPr lang="en-GB" sz="108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20</a:t>
            </a:fld>
            <a:endParaRPr lang="sv-SE" dirty="0"/>
          </a:p>
        </p:txBody>
      </p:sp>
    </p:spTree>
    <p:extLst>
      <p:ext uri="{BB962C8B-B14F-4D97-AF65-F5344CB8AC3E}">
        <p14:creationId xmlns:p14="http://schemas.microsoft.com/office/powerpoint/2010/main" val="1073952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Retrieve the material you generated for Activity 1, and look at the content.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Can you identify characteristics of the content that could be the outcome of best practices?</a:t>
            </a:r>
          </a:p>
          <a:p>
            <a:r>
              <a:rPr lang="en-GB" sz="1080" kern="1200" dirty="0">
                <a:solidFill>
                  <a:schemeClr val="tx1"/>
                </a:solidFill>
                <a:latin typeface="+mn-lt"/>
                <a:ea typeface="+mn-ea"/>
                <a:cs typeface="+mn-cs"/>
              </a:rPr>
              <a:t> </a:t>
            </a:r>
          </a:p>
          <a:p>
            <a:r>
              <a:rPr lang="en-GB" sz="1080" kern="1200" dirty="0">
                <a:solidFill>
                  <a:schemeClr val="tx1"/>
                </a:solidFill>
                <a:latin typeface="+mn-lt"/>
                <a:ea typeface="+mn-ea"/>
                <a:cs typeface="+mn-cs"/>
              </a:rPr>
              <a:t>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21</a:t>
            </a:fld>
            <a:endParaRPr lang="sv-SE" dirty="0"/>
          </a:p>
        </p:txBody>
      </p:sp>
    </p:spTree>
    <p:extLst>
      <p:ext uri="{BB962C8B-B14F-4D97-AF65-F5344CB8AC3E}">
        <p14:creationId xmlns:p14="http://schemas.microsoft.com/office/powerpoint/2010/main" val="3318904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The adoption of these best practices in crisis communication might feasibly prevent the type of public panic that triggers further cascading effects during disasters. Yet, effective crisis communication is also assessed on the basis </a:t>
            </a:r>
            <a:r>
              <a:rPr lang="en-GB" sz="1080" b="1" kern="1200" dirty="0">
                <a:solidFill>
                  <a:schemeClr val="tx1"/>
                </a:solidFill>
                <a:effectLst/>
                <a:latin typeface="+mn-lt"/>
                <a:ea typeface="+mn-ea"/>
                <a:cs typeface="+mn-cs"/>
              </a:rPr>
              <a:t>of whether members of the public interpret the intended meaning of the message, accept it, and take action</a:t>
            </a:r>
            <a:r>
              <a:rPr lang="en-GB" sz="1080" kern="1200" dirty="0">
                <a:solidFill>
                  <a:schemeClr val="tx1"/>
                </a:solidFill>
                <a:effectLst/>
                <a:latin typeface="+mn-lt"/>
                <a:ea typeface="+mn-ea"/>
                <a:cs typeface="+mn-cs"/>
              </a:rPr>
              <a:t> to minimise harm to themselves, their families and friends. There are </a:t>
            </a:r>
            <a:r>
              <a:rPr lang="en-GB" sz="1080" b="1" kern="1200" dirty="0">
                <a:solidFill>
                  <a:schemeClr val="tx1"/>
                </a:solidFill>
                <a:effectLst/>
                <a:latin typeface="+mn-lt"/>
                <a:ea typeface="+mn-ea"/>
                <a:cs typeface="+mn-cs"/>
              </a:rPr>
              <a:t>two main caveats</a:t>
            </a:r>
            <a:r>
              <a:rPr lang="en-GB" sz="1080" kern="1200" dirty="0">
                <a:solidFill>
                  <a:schemeClr val="tx1"/>
                </a:solidFill>
                <a:effectLst/>
                <a:latin typeface="+mn-lt"/>
                <a:ea typeface="+mn-ea"/>
                <a:cs typeface="+mn-cs"/>
              </a:rPr>
              <a:t> (believing and acting) in relation to </a:t>
            </a:r>
            <a:r>
              <a:rPr lang="en-GB" sz="1080" b="1" kern="1200" dirty="0">
                <a:solidFill>
                  <a:schemeClr val="tx1"/>
                </a:solidFill>
                <a:effectLst/>
                <a:latin typeface="+mn-lt"/>
                <a:ea typeface="+mn-ea"/>
                <a:cs typeface="+mn-cs"/>
              </a:rPr>
              <a:t>crisis message acceptance</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First, </a:t>
            </a:r>
            <a:r>
              <a:rPr lang="en-GB" sz="1080" b="1" kern="1200" dirty="0">
                <a:solidFill>
                  <a:schemeClr val="tx1"/>
                </a:solidFill>
                <a:effectLst/>
                <a:latin typeface="+mn-lt"/>
                <a:ea typeface="+mn-ea"/>
                <a:cs typeface="+mn-cs"/>
              </a:rPr>
              <a:t>source credibility, previous experience of disasters, and trust in the content</a:t>
            </a:r>
            <a:r>
              <a:rPr lang="en-GB" sz="1080" kern="1200" dirty="0">
                <a:solidFill>
                  <a:schemeClr val="tx1"/>
                </a:solidFill>
                <a:effectLst/>
                <a:latin typeface="+mn-lt"/>
                <a:ea typeface="+mn-ea"/>
                <a:cs typeface="+mn-cs"/>
              </a:rPr>
              <a:t> determine whether members of the public are likely to act upon such messages (Veil et al., 2011; </a:t>
            </a:r>
            <a:r>
              <a:rPr lang="en-GB" sz="1080" kern="1200" dirty="0" err="1">
                <a:solidFill>
                  <a:schemeClr val="tx1"/>
                </a:solidFill>
                <a:effectLst/>
                <a:latin typeface="+mn-lt"/>
                <a:ea typeface="+mn-ea"/>
                <a:cs typeface="+mn-cs"/>
              </a:rPr>
              <a:t>Mersham</a:t>
            </a:r>
            <a:r>
              <a:rPr lang="en-GB" sz="1080" kern="1200" dirty="0">
                <a:solidFill>
                  <a:schemeClr val="tx1"/>
                </a:solidFill>
                <a:effectLst/>
                <a:latin typeface="+mn-lt"/>
                <a:ea typeface="+mn-ea"/>
                <a:cs typeface="+mn-cs"/>
              </a:rPr>
              <a:t>, 2010). This might intuitively lead one to conclude that warning messages received from blue light organisations are the most likely to be acted upon. Conversely, </a:t>
            </a:r>
            <a:r>
              <a:rPr lang="en-GB" sz="1080" kern="1200" dirty="0" err="1">
                <a:solidFill>
                  <a:schemeClr val="tx1"/>
                </a:solidFill>
                <a:effectLst/>
                <a:latin typeface="+mn-lt"/>
                <a:ea typeface="+mn-ea"/>
                <a:cs typeface="+mn-cs"/>
              </a:rPr>
              <a:t>Mileti</a:t>
            </a:r>
            <a:r>
              <a:rPr lang="en-GB" sz="1080" kern="1200" dirty="0">
                <a:solidFill>
                  <a:schemeClr val="tx1"/>
                </a:solidFill>
                <a:effectLst/>
                <a:latin typeface="+mn-lt"/>
                <a:ea typeface="+mn-ea"/>
                <a:cs typeface="+mn-cs"/>
              </a:rPr>
              <a:t> (2000) argues that it is </a:t>
            </a:r>
            <a:r>
              <a:rPr lang="en-GB" sz="1080" b="1" kern="1200" dirty="0">
                <a:solidFill>
                  <a:schemeClr val="tx1"/>
                </a:solidFill>
                <a:effectLst/>
                <a:latin typeface="+mn-lt"/>
                <a:ea typeface="+mn-ea"/>
                <a:cs typeface="+mn-cs"/>
              </a:rPr>
              <a:t>only when information is received from a combination of public officials, experts, and blue light organisations</a:t>
            </a:r>
            <a:r>
              <a:rPr lang="en-GB" sz="1080" kern="1200" dirty="0">
                <a:solidFill>
                  <a:schemeClr val="tx1"/>
                </a:solidFill>
                <a:effectLst/>
                <a:latin typeface="+mn-lt"/>
                <a:ea typeface="+mn-ea"/>
                <a:cs typeface="+mn-cs"/>
              </a:rPr>
              <a:t> that it is likely to be both believed and acted upon. If a warning message is received from a </a:t>
            </a:r>
            <a:r>
              <a:rPr lang="en-GB" sz="1080" b="1" kern="1200" dirty="0">
                <a:solidFill>
                  <a:schemeClr val="tx1"/>
                </a:solidFill>
                <a:effectLst/>
                <a:latin typeface="+mn-lt"/>
                <a:ea typeface="+mn-ea"/>
                <a:cs typeface="+mn-cs"/>
              </a:rPr>
              <a:t>trusted family member or friend</a:t>
            </a:r>
            <a:r>
              <a:rPr lang="en-GB" sz="1080" kern="1200" dirty="0">
                <a:solidFill>
                  <a:schemeClr val="tx1"/>
                </a:solidFill>
                <a:effectLst/>
                <a:latin typeface="+mn-lt"/>
                <a:ea typeface="+mn-ea"/>
                <a:cs typeface="+mn-cs"/>
              </a:rPr>
              <a:t> then it is also more likely to be believed and acted upon compared to other sources (Gregg et al., 2007). In addition, people may turn to a variety of media in order to obtain crisis information. Word of mouth and traditional news media continue to be viewed as primary sources of information for people affected by flood disasters in Australia (Ryan, 2013). Social media plays an important role in the later stages of such incidents, not only through the provision of information to disaster-affected populations but also as an outlet for expressions of support and solidarity (Schultz et al., 2011; Spence et al., 2015). Therefore, for crisis messages to reach target audiences these are the necessary elements:</a:t>
            </a:r>
          </a:p>
          <a:p>
            <a:r>
              <a:rPr lang="en-GB" sz="1080" kern="1200" dirty="0">
                <a:solidFill>
                  <a:schemeClr val="tx1"/>
                </a:solidFill>
                <a:effectLst/>
                <a:latin typeface="+mn-lt"/>
                <a:ea typeface="+mn-ea"/>
                <a:cs typeface="+mn-cs"/>
              </a:rPr>
              <a:t> </a:t>
            </a:r>
          </a:p>
          <a:p>
            <a:pPr lvl="0"/>
            <a:r>
              <a:rPr lang="en-GB" sz="1080" b="1" kern="1200" dirty="0">
                <a:solidFill>
                  <a:schemeClr val="tx1"/>
                </a:solidFill>
                <a:effectLst/>
                <a:latin typeface="+mn-lt"/>
                <a:ea typeface="+mn-ea"/>
                <a:cs typeface="+mn-cs"/>
              </a:rPr>
              <a:t>a multi-media/multi-channel approach, to reach all citizens,</a:t>
            </a:r>
            <a:endParaRPr lang="en-GB" sz="1080" kern="1200" dirty="0">
              <a:solidFill>
                <a:schemeClr val="tx1"/>
              </a:solidFill>
              <a:effectLst/>
              <a:latin typeface="+mn-lt"/>
              <a:ea typeface="+mn-ea"/>
              <a:cs typeface="+mn-cs"/>
            </a:endParaRPr>
          </a:p>
          <a:p>
            <a:pPr lvl="0"/>
            <a:r>
              <a:rPr lang="en-GB" sz="1080" b="1" kern="1200" dirty="0">
                <a:solidFill>
                  <a:schemeClr val="tx1"/>
                </a:solidFill>
                <a:effectLst/>
                <a:latin typeface="+mn-lt"/>
                <a:ea typeface="+mn-ea"/>
                <a:cs typeface="+mn-cs"/>
              </a:rPr>
              <a:t>a variety of public actors involved (public officials, experts, and blue light organisations), </a:t>
            </a:r>
            <a:endParaRPr lang="en-GB" sz="1080" kern="1200" dirty="0">
              <a:solidFill>
                <a:schemeClr val="tx1"/>
              </a:solidFill>
              <a:effectLst/>
              <a:latin typeface="+mn-lt"/>
              <a:ea typeface="+mn-ea"/>
              <a:cs typeface="+mn-cs"/>
            </a:endParaRPr>
          </a:p>
          <a:p>
            <a:pPr lvl="0"/>
            <a:r>
              <a:rPr lang="en-GB" sz="1080" b="1" kern="1200" dirty="0">
                <a:solidFill>
                  <a:schemeClr val="tx1"/>
                </a:solidFill>
                <a:effectLst/>
                <a:latin typeface="+mn-lt"/>
                <a:ea typeface="+mn-ea"/>
                <a:cs typeface="+mn-cs"/>
              </a:rPr>
              <a:t>public actors must have experience of disasters, be credible and trusted </a:t>
            </a:r>
            <a:endParaRPr lang="en-GB" sz="1080" kern="1200" dirty="0">
              <a:solidFill>
                <a:schemeClr val="tx1"/>
              </a:solidFill>
              <a:effectLst/>
              <a:latin typeface="+mn-lt"/>
              <a:ea typeface="+mn-ea"/>
              <a:cs typeface="+mn-cs"/>
            </a:endParaRPr>
          </a:p>
          <a:p>
            <a:pPr lvl="0"/>
            <a:r>
              <a:rPr lang="en-GB" sz="1080" b="1" kern="1200" dirty="0">
                <a:solidFill>
                  <a:schemeClr val="tx1"/>
                </a:solidFill>
                <a:effectLst/>
                <a:latin typeface="+mn-lt"/>
                <a:ea typeface="+mn-ea"/>
                <a:cs typeface="+mn-cs"/>
              </a:rPr>
              <a:t>and they must use a range of credible and trusted content.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22</a:t>
            </a:fld>
            <a:endParaRPr lang="sv-SE" dirty="0"/>
          </a:p>
        </p:txBody>
      </p:sp>
    </p:spTree>
    <p:extLst>
      <p:ext uri="{BB962C8B-B14F-4D97-AF65-F5344CB8AC3E}">
        <p14:creationId xmlns:p14="http://schemas.microsoft.com/office/powerpoint/2010/main" val="3172643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The adoption of these best practices in crisis communication might feasibly prevent the type of public panic that triggers further cascading effects during disasters. Yet, effective crisis communication is also assessed on the basis </a:t>
            </a:r>
            <a:r>
              <a:rPr lang="en-GB" sz="1080" b="1" kern="1200" dirty="0">
                <a:solidFill>
                  <a:schemeClr val="tx1"/>
                </a:solidFill>
                <a:effectLst/>
                <a:latin typeface="+mn-lt"/>
                <a:ea typeface="+mn-ea"/>
                <a:cs typeface="+mn-cs"/>
              </a:rPr>
              <a:t>of whether members of the public interpret the intended meaning of the message, accept it, and take action</a:t>
            </a:r>
            <a:r>
              <a:rPr lang="en-GB" sz="1080" kern="1200" dirty="0">
                <a:solidFill>
                  <a:schemeClr val="tx1"/>
                </a:solidFill>
                <a:effectLst/>
                <a:latin typeface="+mn-lt"/>
                <a:ea typeface="+mn-ea"/>
                <a:cs typeface="+mn-cs"/>
              </a:rPr>
              <a:t> to minimise harm to themselves, their families and friends. There are </a:t>
            </a:r>
            <a:r>
              <a:rPr lang="en-GB" sz="1080" b="1" kern="1200" dirty="0">
                <a:solidFill>
                  <a:schemeClr val="tx1"/>
                </a:solidFill>
                <a:effectLst/>
                <a:latin typeface="+mn-lt"/>
                <a:ea typeface="+mn-ea"/>
                <a:cs typeface="+mn-cs"/>
              </a:rPr>
              <a:t>two main caveats</a:t>
            </a:r>
            <a:r>
              <a:rPr lang="en-GB" sz="1080" kern="1200" dirty="0">
                <a:solidFill>
                  <a:schemeClr val="tx1"/>
                </a:solidFill>
                <a:effectLst/>
                <a:latin typeface="+mn-lt"/>
                <a:ea typeface="+mn-ea"/>
                <a:cs typeface="+mn-cs"/>
              </a:rPr>
              <a:t> (believing and acting) in relation to </a:t>
            </a:r>
            <a:r>
              <a:rPr lang="en-GB" sz="1080" b="1" kern="1200" dirty="0">
                <a:solidFill>
                  <a:schemeClr val="tx1"/>
                </a:solidFill>
                <a:effectLst/>
                <a:latin typeface="+mn-lt"/>
                <a:ea typeface="+mn-ea"/>
                <a:cs typeface="+mn-cs"/>
              </a:rPr>
              <a:t>crisis message acceptance</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First, </a:t>
            </a:r>
            <a:r>
              <a:rPr lang="en-GB" sz="1080" b="1" kern="1200" dirty="0">
                <a:solidFill>
                  <a:schemeClr val="tx1"/>
                </a:solidFill>
                <a:effectLst/>
                <a:latin typeface="+mn-lt"/>
                <a:ea typeface="+mn-ea"/>
                <a:cs typeface="+mn-cs"/>
              </a:rPr>
              <a:t>source credibility, previous experience of disasters, and trust in the content</a:t>
            </a:r>
            <a:r>
              <a:rPr lang="en-GB" sz="1080" kern="1200" dirty="0">
                <a:solidFill>
                  <a:schemeClr val="tx1"/>
                </a:solidFill>
                <a:effectLst/>
                <a:latin typeface="+mn-lt"/>
                <a:ea typeface="+mn-ea"/>
                <a:cs typeface="+mn-cs"/>
              </a:rPr>
              <a:t> determine whether members of the public are likely to act upon such messages (Veil et al., 2011; </a:t>
            </a:r>
            <a:r>
              <a:rPr lang="en-GB" sz="1080" kern="1200" dirty="0" err="1">
                <a:solidFill>
                  <a:schemeClr val="tx1"/>
                </a:solidFill>
                <a:effectLst/>
                <a:latin typeface="+mn-lt"/>
                <a:ea typeface="+mn-ea"/>
                <a:cs typeface="+mn-cs"/>
              </a:rPr>
              <a:t>Mersham</a:t>
            </a:r>
            <a:r>
              <a:rPr lang="en-GB" sz="1080" kern="1200" dirty="0">
                <a:solidFill>
                  <a:schemeClr val="tx1"/>
                </a:solidFill>
                <a:effectLst/>
                <a:latin typeface="+mn-lt"/>
                <a:ea typeface="+mn-ea"/>
                <a:cs typeface="+mn-cs"/>
              </a:rPr>
              <a:t>, 2010). This might intuitively lead one to conclude that warning messages received from blue light organisations are the most likely to be acted upon. Conversely, </a:t>
            </a:r>
            <a:r>
              <a:rPr lang="en-GB" sz="1080" kern="1200" dirty="0" err="1">
                <a:solidFill>
                  <a:schemeClr val="tx1"/>
                </a:solidFill>
                <a:effectLst/>
                <a:latin typeface="+mn-lt"/>
                <a:ea typeface="+mn-ea"/>
                <a:cs typeface="+mn-cs"/>
              </a:rPr>
              <a:t>Mileti</a:t>
            </a:r>
            <a:r>
              <a:rPr lang="en-GB" sz="1080" kern="1200" dirty="0">
                <a:solidFill>
                  <a:schemeClr val="tx1"/>
                </a:solidFill>
                <a:effectLst/>
                <a:latin typeface="+mn-lt"/>
                <a:ea typeface="+mn-ea"/>
                <a:cs typeface="+mn-cs"/>
              </a:rPr>
              <a:t> (2000) argues that it is </a:t>
            </a:r>
            <a:r>
              <a:rPr lang="en-GB" sz="1080" b="1" kern="1200" dirty="0">
                <a:solidFill>
                  <a:schemeClr val="tx1"/>
                </a:solidFill>
                <a:effectLst/>
                <a:latin typeface="+mn-lt"/>
                <a:ea typeface="+mn-ea"/>
                <a:cs typeface="+mn-cs"/>
              </a:rPr>
              <a:t>only when information is received from a combination of public officials, experts, and blue light organisations</a:t>
            </a:r>
            <a:r>
              <a:rPr lang="en-GB" sz="1080" kern="1200" dirty="0">
                <a:solidFill>
                  <a:schemeClr val="tx1"/>
                </a:solidFill>
                <a:effectLst/>
                <a:latin typeface="+mn-lt"/>
                <a:ea typeface="+mn-ea"/>
                <a:cs typeface="+mn-cs"/>
              </a:rPr>
              <a:t> that it is likely to be both believed and acted upon. If a warning message is received from a </a:t>
            </a:r>
            <a:r>
              <a:rPr lang="en-GB" sz="1080" b="1" kern="1200" dirty="0">
                <a:solidFill>
                  <a:schemeClr val="tx1"/>
                </a:solidFill>
                <a:effectLst/>
                <a:latin typeface="+mn-lt"/>
                <a:ea typeface="+mn-ea"/>
                <a:cs typeface="+mn-cs"/>
              </a:rPr>
              <a:t>trusted family member or friend</a:t>
            </a:r>
            <a:r>
              <a:rPr lang="en-GB" sz="1080" kern="1200" dirty="0">
                <a:solidFill>
                  <a:schemeClr val="tx1"/>
                </a:solidFill>
                <a:effectLst/>
                <a:latin typeface="+mn-lt"/>
                <a:ea typeface="+mn-ea"/>
                <a:cs typeface="+mn-cs"/>
              </a:rPr>
              <a:t> then it is also more likely to be believed and acted upon compared to other sources (Gregg et al., 2007). In addition, people may turn to a variety of media in order to obtain crisis information. Word of mouth and traditional news media continue to be viewed as primary sources of information for people affected by flood disasters in Australia (Ryan, 2013). Social media plays an important role in the later stages of such incidents, not only through the provision of information to disaster-affected populations but also as an outlet for expressions of support and solidarity (Schultz et al., 2011; Spence et al., 2015). Therefore, for crisis messages to reach target audiences these are the necessary elements:</a:t>
            </a:r>
          </a:p>
          <a:p>
            <a:r>
              <a:rPr lang="en-GB" sz="1080" kern="1200" dirty="0">
                <a:solidFill>
                  <a:schemeClr val="tx1"/>
                </a:solidFill>
                <a:effectLst/>
                <a:latin typeface="+mn-lt"/>
                <a:ea typeface="+mn-ea"/>
                <a:cs typeface="+mn-cs"/>
              </a:rPr>
              <a:t> </a:t>
            </a:r>
          </a:p>
          <a:p>
            <a:pPr lvl="0"/>
            <a:r>
              <a:rPr lang="en-GB" sz="1080" b="1" kern="1200" dirty="0">
                <a:solidFill>
                  <a:schemeClr val="tx1"/>
                </a:solidFill>
                <a:effectLst/>
                <a:latin typeface="+mn-lt"/>
                <a:ea typeface="+mn-ea"/>
                <a:cs typeface="+mn-cs"/>
              </a:rPr>
              <a:t>a multi-media/multi-channel approach, to reach all citizens,</a:t>
            </a:r>
            <a:endParaRPr lang="en-GB" sz="1080" kern="1200" dirty="0">
              <a:solidFill>
                <a:schemeClr val="tx1"/>
              </a:solidFill>
              <a:effectLst/>
              <a:latin typeface="+mn-lt"/>
              <a:ea typeface="+mn-ea"/>
              <a:cs typeface="+mn-cs"/>
            </a:endParaRPr>
          </a:p>
          <a:p>
            <a:pPr lvl="0"/>
            <a:r>
              <a:rPr lang="en-GB" sz="1080" b="1" kern="1200" dirty="0">
                <a:solidFill>
                  <a:schemeClr val="tx1"/>
                </a:solidFill>
                <a:effectLst/>
                <a:latin typeface="+mn-lt"/>
                <a:ea typeface="+mn-ea"/>
                <a:cs typeface="+mn-cs"/>
              </a:rPr>
              <a:t>a variety of public actors involved (public officials, experts, and blue light organisations), </a:t>
            </a:r>
            <a:endParaRPr lang="en-GB" sz="1080" kern="1200" dirty="0">
              <a:solidFill>
                <a:schemeClr val="tx1"/>
              </a:solidFill>
              <a:effectLst/>
              <a:latin typeface="+mn-lt"/>
              <a:ea typeface="+mn-ea"/>
              <a:cs typeface="+mn-cs"/>
            </a:endParaRPr>
          </a:p>
          <a:p>
            <a:pPr lvl="0"/>
            <a:r>
              <a:rPr lang="en-GB" sz="1080" b="1" kern="1200" dirty="0">
                <a:solidFill>
                  <a:schemeClr val="tx1"/>
                </a:solidFill>
                <a:effectLst/>
                <a:latin typeface="+mn-lt"/>
                <a:ea typeface="+mn-ea"/>
                <a:cs typeface="+mn-cs"/>
              </a:rPr>
              <a:t>public actors must have experience of disasters, be credible and trusted </a:t>
            </a:r>
            <a:endParaRPr lang="en-GB" sz="1080" kern="1200" dirty="0">
              <a:solidFill>
                <a:schemeClr val="tx1"/>
              </a:solidFill>
              <a:effectLst/>
              <a:latin typeface="+mn-lt"/>
              <a:ea typeface="+mn-ea"/>
              <a:cs typeface="+mn-cs"/>
            </a:endParaRPr>
          </a:p>
          <a:p>
            <a:pPr lvl="0"/>
            <a:r>
              <a:rPr lang="en-GB" sz="1080" b="1" kern="1200" dirty="0">
                <a:solidFill>
                  <a:schemeClr val="tx1"/>
                </a:solidFill>
                <a:effectLst/>
                <a:latin typeface="+mn-lt"/>
                <a:ea typeface="+mn-ea"/>
                <a:cs typeface="+mn-cs"/>
              </a:rPr>
              <a:t>and they must use a range of credible and trusted content.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23</a:t>
            </a:fld>
            <a:endParaRPr lang="sv-SE" dirty="0"/>
          </a:p>
        </p:txBody>
      </p:sp>
    </p:spTree>
    <p:extLst>
      <p:ext uri="{BB962C8B-B14F-4D97-AF65-F5344CB8AC3E}">
        <p14:creationId xmlns:p14="http://schemas.microsoft.com/office/powerpoint/2010/main" val="1318297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Second, </a:t>
            </a:r>
            <a:r>
              <a:rPr lang="en-GB" sz="1080" b="1" kern="1200" dirty="0">
                <a:solidFill>
                  <a:schemeClr val="tx1"/>
                </a:solidFill>
                <a:effectLst/>
                <a:latin typeface="+mn-lt"/>
                <a:ea typeface="+mn-ea"/>
                <a:cs typeface="+mn-cs"/>
              </a:rPr>
              <a:t>there is no guarantee that people will take protective action even if they are made aware of the disaster risk</a:t>
            </a:r>
            <a:r>
              <a:rPr lang="en-GB" sz="1080" kern="1200" dirty="0">
                <a:solidFill>
                  <a:schemeClr val="tx1"/>
                </a:solidFill>
                <a:effectLst/>
                <a:latin typeface="+mn-lt"/>
                <a:ea typeface="+mn-ea"/>
                <a:cs typeface="+mn-cs"/>
              </a:rPr>
              <a:t>. Japan has been widely credited as having one of the most sophisticated early warning and disaster preparedness systems for natural disasters in the world. Yet, a study in the wake of the 2011 earthquake and tsunami found that household preparedness has remained relatively poor, particularly amongst single people who had recently moved to larger cities (</a:t>
            </a:r>
            <a:r>
              <a:rPr lang="en-GB" sz="1080" kern="1200" dirty="0" err="1">
                <a:solidFill>
                  <a:schemeClr val="tx1"/>
                </a:solidFill>
                <a:effectLst/>
                <a:latin typeface="+mn-lt"/>
                <a:ea typeface="+mn-ea"/>
                <a:cs typeface="+mn-cs"/>
              </a:rPr>
              <a:t>Tomio</a:t>
            </a:r>
            <a:r>
              <a:rPr lang="en-GB" sz="1080" kern="1200" dirty="0">
                <a:solidFill>
                  <a:schemeClr val="tx1"/>
                </a:solidFill>
                <a:effectLst/>
                <a:latin typeface="+mn-lt"/>
                <a:ea typeface="+mn-ea"/>
                <a:cs typeface="+mn-cs"/>
              </a:rPr>
              <a:t> et al., 2014). Similar trends have emerged from studies conducted in other countries with extensive risk communication strategies designed to enhance disaster preparedness. For example, the review of lessons learnt from the 2007 floods in the UK found that many of the local residents in affected areas were still did not know which organisation to contact to get information on the recovery operation (Pitt, 2008). In sum, it is unlikely that efforts to promote preparedness within disaster-affected communities will positively influence the behaviour of </a:t>
            </a:r>
            <a:r>
              <a:rPr lang="en-GB" sz="1080" b="1" kern="1200" dirty="0">
                <a:solidFill>
                  <a:schemeClr val="tx1"/>
                </a:solidFill>
                <a:effectLst/>
                <a:latin typeface="+mn-lt"/>
                <a:ea typeface="+mn-ea"/>
                <a:cs typeface="+mn-cs"/>
              </a:rPr>
              <a:t>all residents</a:t>
            </a:r>
            <a:r>
              <a:rPr lang="en-GB" sz="1080" kern="1200" dirty="0">
                <a:solidFill>
                  <a:schemeClr val="tx1"/>
                </a:solidFill>
                <a:effectLst/>
                <a:latin typeface="+mn-lt"/>
                <a:ea typeface="+mn-ea"/>
                <a:cs typeface="+mn-cs"/>
              </a:rPr>
              <a:t>. Emergency managers should adopt </a:t>
            </a:r>
            <a:r>
              <a:rPr lang="en-GB" sz="1080" b="1" kern="1200" dirty="0">
                <a:solidFill>
                  <a:schemeClr val="tx1"/>
                </a:solidFill>
                <a:effectLst/>
                <a:latin typeface="+mn-lt"/>
                <a:ea typeface="+mn-ea"/>
                <a:cs typeface="+mn-cs"/>
              </a:rPr>
              <a:t>multi-channel risk communication strategies</a:t>
            </a:r>
            <a:r>
              <a:rPr lang="en-GB" sz="1080" kern="1200" dirty="0">
                <a:solidFill>
                  <a:schemeClr val="tx1"/>
                </a:solidFill>
                <a:effectLst/>
                <a:latin typeface="+mn-lt"/>
                <a:ea typeface="+mn-ea"/>
                <a:cs typeface="+mn-cs"/>
              </a:rPr>
              <a:t> in order to maximise the impact of these messages and to aid disaster mitigation in these areas. Some media channels may be more appropriate than others depending upon the circumstances. For example, the use of sirens to issue tsunami warnings in rural areas might be considered best practice due to the ease with which they can be both heard and understood (Gregg et al., 2007). However, research indicates that </a:t>
            </a:r>
            <a:r>
              <a:rPr lang="en-GB" sz="1080" b="1" kern="1200" dirty="0">
                <a:solidFill>
                  <a:schemeClr val="tx1"/>
                </a:solidFill>
                <a:effectLst/>
                <a:latin typeface="+mn-lt"/>
                <a:ea typeface="+mn-ea"/>
                <a:cs typeface="+mn-cs"/>
              </a:rPr>
              <a:t>behavioural change of citizens during disasters will only be achieved if they are informed of these procedures </a:t>
            </a:r>
            <a:r>
              <a:rPr lang="en-GB" sz="1080" b="1" i="1" kern="1200" dirty="0">
                <a:solidFill>
                  <a:schemeClr val="tx1"/>
                </a:solidFill>
                <a:effectLst/>
                <a:latin typeface="+mn-lt"/>
                <a:ea typeface="+mn-ea"/>
                <a:cs typeface="+mn-cs"/>
              </a:rPr>
              <a:t>prior</a:t>
            </a:r>
            <a:r>
              <a:rPr lang="en-GB" sz="1080" b="1" kern="1200" dirty="0">
                <a:solidFill>
                  <a:schemeClr val="tx1"/>
                </a:solidFill>
                <a:effectLst/>
                <a:latin typeface="+mn-lt"/>
                <a:ea typeface="+mn-ea"/>
                <a:cs typeface="+mn-cs"/>
              </a:rPr>
              <a:t> to such incidents</a:t>
            </a:r>
            <a:r>
              <a:rPr lang="en-GB" sz="1080" kern="1200" dirty="0">
                <a:solidFill>
                  <a:schemeClr val="tx1"/>
                </a:solidFill>
                <a:effectLst/>
                <a:latin typeface="+mn-lt"/>
                <a:ea typeface="+mn-ea"/>
                <a:cs typeface="+mn-cs"/>
              </a:rPr>
              <a:t> (Goolsby, 2010).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This final point highlights again what should be the foundation of any crisis communication today: i.e. the need to spread effective practices, developed according to contexts and circumstances, across </a:t>
            </a:r>
            <a:r>
              <a:rPr lang="en-GB" sz="1080" b="1" kern="1200" dirty="0">
                <a:solidFill>
                  <a:schemeClr val="tx1"/>
                </a:solidFill>
                <a:effectLst/>
                <a:latin typeface="+mn-lt"/>
                <a:ea typeface="+mn-ea"/>
                <a:cs typeface="+mn-cs"/>
              </a:rPr>
              <a:t>the different stages of disasters</a:t>
            </a:r>
            <a:r>
              <a:rPr lang="en-GB" sz="108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24</a:t>
            </a:fld>
            <a:endParaRPr lang="sv-SE" dirty="0"/>
          </a:p>
        </p:txBody>
      </p:sp>
    </p:spTree>
    <p:extLst>
      <p:ext uri="{BB962C8B-B14F-4D97-AF65-F5344CB8AC3E}">
        <p14:creationId xmlns:p14="http://schemas.microsoft.com/office/powerpoint/2010/main" val="3817037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Use the material you have retrieved for Activity 1: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does this material report the messages and views of </a:t>
            </a:r>
            <a:r>
              <a:rPr lang="en-GB" sz="1080" b="1" kern="1200" dirty="0">
                <a:solidFill>
                  <a:schemeClr val="tx1"/>
                </a:solidFill>
                <a:effectLst/>
                <a:latin typeface="+mn-lt"/>
                <a:ea typeface="+mn-ea"/>
                <a:cs typeface="+mn-cs"/>
              </a:rPr>
              <a:t>a variety of public actors</a:t>
            </a:r>
            <a:r>
              <a:rPr lang="en-GB" sz="1080" kern="1200" dirty="0">
                <a:solidFill>
                  <a:schemeClr val="tx1"/>
                </a:solidFill>
                <a:effectLst/>
                <a:latin typeface="+mn-lt"/>
                <a:ea typeface="+mn-ea"/>
                <a:cs typeface="+mn-cs"/>
              </a:rPr>
              <a:t>?</a:t>
            </a:r>
          </a:p>
          <a:p>
            <a:r>
              <a:rPr lang="en-GB" sz="1080" kern="1200" dirty="0">
                <a:solidFill>
                  <a:schemeClr val="tx1"/>
                </a:solidFill>
                <a:effectLst/>
                <a:latin typeface="+mn-lt"/>
                <a:ea typeface="+mn-ea"/>
                <a:cs typeface="+mn-cs"/>
              </a:rPr>
              <a:t>- what could be the reasons for this?</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do citizens show, with their comments and tweets, that they </a:t>
            </a:r>
            <a:r>
              <a:rPr lang="en-GB" sz="1080" b="1" kern="1200" dirty="0">
                <a:solidFill>
                  <a:schemeClr val="tx1"/>
                </a:solidFill>
                <a:effectLst/>
                <a:latin typeface="+mn-lt"/>
                <a:ea typeface="+mn-ea"/>
                <a:cs typeface="+mn-cs"/>
              </a:rPr>
              <a:t>trust the content</a:t>
            </a:r>
            <a:r>
              <a:rPr lang="en-GB" sz="1080" kern="1200" dirty="0">
                <a:solidFill>
                  <a:schemeClr val="tx1"/>
                </a:solidFill>
                <a:effectLst/>
                <a:latin typeface="+mn-lt"/>
                <a:ea typeface="+mn-ea"/>
                <a:cs typeface="+mn-cs"/>
              </a:rPr>
              <a:t> provided by public actors?</a:t>
            </a:r>
          </a:p>
          <a:p>
            <a:r>
              <a:rPr lang="en-GB" sz="1080" kern="1200" dirty="0">
                <a:solidFill>
                  <a:schemeClr val="tx1"/>
                </a:solidFill>
                <a:effectLst/>
                <a:latin typeface="+mn-lt"/>
                <a:ea typeface="+mn-ea"/>
                <a:cs typeface="+mn-cs"/>
              </a:rPr>
              <a:t>- what could be the reasons for this?</a:t>
            </a:r>
          </a:p>
        </p:txBody>
      </p:sp>
      <p:sp>
        <p:nvSpPr>
          <p:cNvPr id="4" name="Slide Number Placeholder 3"/>
          <p:cNvSpPr>
            <a:spLocks noGrp="1"/>
          </p:cNvSpPr>
          <p:nvPr>
            <p:ph type="sldNum" sz="quarter" idx="10"/>
          </p:nvPr>
        </p:nvSpPr>
        <p:spPr/>
        <p:txBody>
          <a:bodyPr/>
          <a:lstStyle/>
          <a:p>
            <a:fld id="{C49A4125-26CD-4450-8042-9CBD15FB7312}" type="slidenum">
              <a:rPr lang="sv-SE" smtClean="0"/>
              <a:pPr/>
              <a:t>25</a:t>
            </a:fld>
            <a:endParaRPr lang="sv-SE" dirty="0"/>
          </a:p>
        </p:txBody>
      </p:sp>
    </p:spTree>
    <p:extLst>
      <p:ext uri="{BB962C8B-B14F-4D97-AF65-F5344CB8AC3E}">
        <p14:creationId xmlns:p14="http://schemas.microsoft.com/office/powerpoint/2010/main" val="2205610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p:spPr>
        <p:txBody>
          <a:bodyPr/>
          <a:lstStyle/>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26</a:t>
            </a:fld>
            <a:endParaRPr lang="sv-SE" dirty="0"/>
          </a:p>
        </p:txBody>
      </p:sp>
    </p:spTree>
    <p:extLst>
      <p:ext uri="{BB962C8B-B14F-4D97-AF65-F5344CB8AC3E}">
        <p14:creationId xmlns:p14="http://schemas.microsoft.com/office/powerpoint/2010/main" val="253992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7200" y="476250"/>
            <a:ext cx="3327400" cy="1871663"/>
          </a:xfrm>
        </p:spPr>
      </p:sp>
      <p:sp>
        <p:nvSpPr>
          <p:cNvPr id="3" name="Notes Placeholder 2"/>
          <p:cNvSpPr>
            <a:spLocks noGrp="1"/>
          </p:cNvSpPr>
          <p:nvPr>
            <p:ph type="body" idx="1"/>
          </p:nvPr>
        </p:nvSpPr>
        <p:spPr>
          <a:xfrm>
            <a:off x="685800" y="2843808"/>
            <a:ext cx="5486400" cy="4114800"/>
          </a:xfrm>
        </p:spPr>
        <p:txBody>
          <a:bodyPr/>
          <a:lstStyle/>
          <a:p>
            <a:r>
              <a:rPr lang="en-GB" sz="1080" kern="1200" dirty="0">
                <a:solidFill>
                  <a:schemeClr val="tx1"/>
                </a:solidFill>
                <a:effectLst/>
                <a:latin typeface="+mn-lt"/>
                <a:ea typeface="+mn-ea"/>
                <a:cs typeface="+mn-cs"/>
              </a:rPr>
              <a:t>This second and final part of the lesson brings together all the elements that constitute a strategy for effective crisis communication, by focusing on the corresponding model based on the analysis developed for the </a:t>
            </a:r>
            <a:r>
              <a:rPr lang="en-GB" sz="1080" kern="1200" dirty="0" err="1">
                <a:solidFill>
                  <a:schemeClr val="tx1"/>
                </a:solidFill>
                <a:effectLst/>
                <a:latin typeface="+mn-lt"/>
                <a:ea typeface="+mn-ea"/>
                <a:cs typeface="+mn-cs"/>
              </a:rPr>
              <a:t>CascEff</a:t>
            </a:r>
            <a:r>
              <a:rPr lang="en-GB" sz="1080" kern="1200" dirty="0">
                <a:solidFill>
                  <a:schemeClr val="tx1"/>
                </a:solidFill>
                <a:effectLst/>
                <a:latin typeface="+mn-lt"/>
                <a:ea typeface="+mn-ea"/>
                <a:cs typeface="+mn-cs"/>
              </a:rPr>
              <a:t> project (Reilly and </a:t>
            </a:r>
            <a:r>
              <a:rPr lang="en-GB" sz="1080" kern="1200" dirty="0" err="1">
                <a:solidFill>
                  <a:schemeClr val="tx1"/>
                </a:solidFill>
                <a:effectLst/>
                <a:latin typeface="+mn-lt"/>
                <a:ea typeface="+mn-ea"/>
                <a:cs typeface="+mn-cs"/>
              </a:rPr>
              <a:t>Atanasova</a:t>
            </a:r>
            <a:r>
              <a:rPr lang="en-GB" sz="1080" kern="1200" dirty="0">
                <a:solidFill>
                  <a:schemeClr val="tx1"/>
                </a:solidFill>
                <a:effectLst/>
                <a:latin typeface="+mn-lt"/>
                <a:ea typeface="+mn-ea"/>
                <a:cs typeface="+mn-cs"/>
              </a:rPr>
              <a:t> 2016 [</a:t>
            </a:r>
            <a:r>
              <a:rPr lang="en-GB" sz="1080" kern="1200" dirty="0" err="1">
                <a:solidFill>
                  <a:schemeClr val="tx1"/>
                </a:solidFill>
                <a:effectLst/>
                <a:latin typeface="+mn-lt"/>
                <a:ea typeface="+mn-ea"/>
                <a:cs typeface="+mn-cs"/>
              </a:rPr>
              <a:t>D3.3</a:t>
            </a:r>
            <a:r>
              <a:rPr lang="en-GB" sz="1080" kern="1200" dirty="0">
                <a:solidFill>
                  <a:schemeClr val="tx1"/>
                </a:solidFill>
                <a:effectLst/>
                <a:latin typeface="+mn-lt"/>
                <a:ea typeface="+mn-ea"/>
                <a:cs typeface="+mn-cs"/>
              </a:rPr>
              <a:t>]; (Reilly and </a:t>
            </a:r>
            <a:r>
              <a:rPr lang="en-GB" sz="1080" kern="1200" dirty="0" err="1">
                <a:solidFill>
                  <a:schemeClr val="tx1"/>
                </a:solidFill>
                <a:effectLst/>
                <a:latin typeface="+mn-lt"/>
                <a:ea typeface="+mn-ea"/>
                <a:cs typeface="+mn-cs"/>
              </a:rPr>
              <a:t>Atanasova</a:t>
            </a:r>
            <a:r>
              <a:rPr lang="en-GB" sz="1080" kern="1200" dirty="0">
                <a:solidFill>
                  <a:schemeClr val="tx1"/>
                </a:solidFill>
                <a:effectLst/>
                <a:latin typeface="+mn-lt"/>
                <a:ea typeface="+mn-ea"/>
                <a:cs typeface="+mn-cs"/>
              </a:rPr>
              <a:t> 2016 [</a:t>
            </a:r>
            <a:r>
              <a:rPr lang="en-GB" sz="1080" kern="1200" dirty="0" err="1">
                <a:solidFill>
                  <a:schemeClr val="tx1"/>
                </a:solidFill>
                <a:effectLst/>
                <a:latin typeface="+mn-lt"/>
                <a:ea typeface="+mn-ea"/>
                <a:cs typeface="+mn-cs"/>
              </a:rPr>
              <a:t>D3.4</a:t>
            </a:r>
            <a:r>
              <a:rPr lang="en-GB" sz="1080" kern="1200" dirty="0">
                <a:solidFill>
                  <a:schemeClr val="tx1"/>
                </a:solidFill>
                <a:effectLst/>
                <a:latin typeface="+mn-lt"/>
                <a:ea typeface="+mn-ea"/>
                <a:cs typeface="+mn-cs"/>
              </a:rPr>
              <a:t>])). Specifically, it presents a series of tactics for effective communication practices during disasters with cascading effects, which in </a:t>
            </a:r>
            <a:r>
              <a:rPr lang="en-GB" sz="1080" kern="1200" dirty="0" err="1">
                <a:solidFill>
                  <a:schemeClr val="tx1"/>
                </a:solidFill>
                <a:effectLst/>
                <a:latin typeface="+mn-lt"/>
                <a:ea typeface="+mn-ea"/>
                <a:cs typeface="+mn-cs"/>
              </a:rPr>
              <a:t>CascEff</a:t>
            </a:r>
            <a:r>
              <a:rPr lang="en-GB" sz="1080" kern="1200" dirty="0">
                <a:solidFill>
                  <a:schemeClr val="tx1"/>
                </a:solidFill>
                <a:effectLst/>
                <a:latin typeface="+mn-lt"/>
                <a:ea typeface="+mn-ea"/>
                <a:cs typeface="+mn-cs"/>
              </a:rPr>
              <a:t> have been brought together under the definition of </a:t>
            </a:r>
            <a:r>
              <a:rPr lang="en-GB" sz="1080" b="1" kern="1200" dirty="0">
                <a:solidFill>
                  <a:schemeClr val="tx1"/>
                </a:solidFill>
                <a:effectLst/>
                <a:latin typeface="+mn-lt"/>
                <a:ea typeface="+mn-ea"/>
                <a:cs typeface="+mn-cs"/>
              </a:rPr>
              <a:t>SPEAK guidelines</a:t>
            </a:r>
            <a:r>
              <a:rPr lang="en-GB" sz="1080" kern="1200" dirty="0">
                <a:solidFill>
                  <a:schemeClr val="tx1"/>
                </a:solidFill>
                <a:effectLst/>
                <a:latin typeface="+mn-lt"/>
                <a:ea typeface="+mn-ea"/>
                <a:cs typeface="+mn-cs"/>
              </a:rPr>
              <a:t>; it also presents a </a:t>
            </a:r>
            <a:r>
              <a:rPr lang="en-GB" sz="1080" b="1" kern="1200" dirty="0">
                <a:solidFill>
                  <a:schemeClr val="tx1"/>
                </a:solidFill>
                <a:effectLst/>
                <a:latin typeface="+mn-lt"/>
                <a:ea typeface="+mn-ea"/>
                <a:cs typeface="+mn-cs"/>
              </a:rPr>
              <a:t>flowchart </a:t>
            </a:r>
            <a:r>
              <a:rPr lang="en-GB" sz="1080" kern="1200" dirty="0">
                <a:solidFill>
                  <a:schemeClr val="tx1"/>
                </a:solidFill>
                <a:effectLst/>
                <a:latin typeface="+mn-lt"/>
                <a:ea typeface="+mn-ea"/>
                <a:cs typeface="+mn-cs"/>
              </a:rPr>
              <a:t>for communication between key agencies and members of the public during disasters with cascading effects. This flowchart situates these tactics within each of the </a:t>
            </a:r>
            <a:r>
              <a:rPr lang="en-GB" sz="1080" b="1" kern="1200" dirty="0">
                <a:solidFill>
                  <a:schemeClr val="tx1"/>
                </a:solidFill>
                <a:effectLst/>
                <a:latin typeface="+mn-lt"/>
                <a:ea typeface="+mn-ea"/>
                <a:cs typeface="+mn-cs"/>
              </a:rPr>
              <a:t>four stages of the disaster cycle</a:t>
            </a:r>
            <a:r>
              <a:rPr lang="en-GB" sz="1080" kern="1200" dirty="0">
                <a:solidFill>
                  <a:schemeClr val="tx1"/>
                </a:solidFill>
                <a:effectLst/>
                <a:latin typeface="+mn-lt"/>
                <a:ea typeface="+mn-ea"/>
                <a:cs typeface="+mn-cs"/>
              </a:rPr>
              <a:t>, namely</a:t>
            </a:r>
            <a:r>
              <a:rPr lang="en-GB" sz="1080" b="1" kern="1200" dirty="0">
                <a:solidFill>
                  <a:schemeClr val="tx1"/>
                </a:solidFill>
                <a:effectLst/>
                <a:latin typeface="+mn-lt"/>
                <a:ea typeface="+mn-ea"/>
                <a:cs typeface="+mn-cs"/>
              </a:rPr>
              <a:t> mitigation (prevention of future emergencies and minimising their effects), preparedness (preparing to deal with an emergency), response </a:t>
            </a:r>
            <a:r>
              <a:rPr lang="en-GB" sz="1080" kern="1200" dirty="0">
                <a:solidFill>
                  <a:schemeClr val="tx1"/>
                </a:solidFill>
                <a:effectLst/>
                <a:latin typeface="+mn-lt"/>
                <a:ea typeface="+mn-ea"/>
                <a:cs typeface="+mn-cs"/>
              </a:rPr>
              <a:t>and </a:t>
            </a:r>
            <a:r>
              <a:rPr lang="en-GB" sz="1080" b="1" kern="1200" dirty="0">
                <a:solidFill>
                  <a:schemeClr val="tx1"/>
                </a:solidFill>
                <a:effectLst/>
                <a:latin typeface="+mn-lt"/>
                <a:ea typeface="+mn-ea"/>
                <a:cs typeface="+mn-cs"/>
              </a:rPr>
              <a:t>recovery (Baird 2010).</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This model of disaster and emergency management is chosen on the basis that it has been widely adopted by key agencies in the field, including FEMA in the US. However, the guidelines and tactics outlined in this communication strategy can be applied to other conceptualisations of the disaster cycle such as ‘Planning, Preparation, Response, and Recovery’. </a:t>
            </a:r>
          </a:p>
          <a:p>
            <a:endParaRPr lang="en-GB" sz="1080" kern="1200" dirty="0">
              <a:solidFill>
                <a:schemeClr val="tx1"/>
              </a:solidFill>
              <a:effectLst/>
              <a:latin typeface="+mn-lt"/>
              <a:ea typeface="+mn-ea"/>
              <a:cs typeface="+mn-cs"/>
            </a:endParaRPr>
          </a:p>
          <a:p>
            <a:r>
              <a:rPr lang="en-GB" sz="1080" b="1" kern="1200" dirty="0">
                <a:solidFill>
                  <a:schemeClr val="tx1"/>
                </a:solidFill>
                <a:effectLst/>
                <a:latin typeface="+mn-lt"/>
                <a:ea typeface="+mn-ea"/>
                <a:cs typeface="+mn-cs"/>
              </a:rPr>
              <a:t>Communication Strategy Flowchart </a:t>
            </a:r>
          </a:p>
          <a:p>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We first focus on the flowchart, and we start by examining some </a:t>
            </a:r>
            <a:r>
              <a:rPr lang="en-GB" sz="1080" b="1" kern="1200" dirty="0">
                <a:solidFill>
                  <a:schemeClr val="tx1"/>
                </a:solidFill>
                <a:effectLst/>
                <a:latin typeface="+mn-lt"/>
                <a:ea typeface="+mn-ea"/>
                <a:cs typeface="+mn-cs"/>
              </a:rPr>
              <a:t>general aspects</a:t>
            </a:r>
            <a:r>
              <a:rPr lang="en-GB" sz="1080" kern="1200" dirty="0">
                <a:solidFill>
                  <a:schemeClr val="tx1"/>
                </a:solidFill>
                <a:effectLst/>
                <a:latin typeface="+mn-lt"/>
                <a:ea typeface="+mn-ea"/>
                <a:cs typeface="+mn-cs"/>
              </a:rPr>
              <a:t>. </a:t>
            </a:r>
            <a:r>
              <a:rPr lang="en-GB" sz="1080" b="1" kern="1200" dirty="0">
                <a:solidFill>
                  <a:schemeClr val="tx1"/>
                </a:solidFill>
                <a:effectLst/>
                <a:latin typeface="+mn-lt"/>
                <a:ea typeface="+mn-ea"/>
                <a:cs typeface="+mn-cs"/>
              </a:rPr>
              <a:t>At each stage</a:t>
            </a:r>
            <a:r>
              <a:rPr lang="en-GB" sz="1080" kern="1200" dirty="0">
                <a:solidFill>
                  <a:schemeClr val="tx1"/>
                </a:solidFill>
                <a:effectLst/>
                <a:latin typeface="+mn-lt"/>
                <a:ea typeface="+mn-ea"/>
                <a:cs typeface="+mn-cs"/>
              </a:rPr>
              <a:t>, emergency managers should pay attention to </a:t>
            </a:r>
            <a:r>
              <a:rPr lang="en-GB" sz="1080" b="1" kern="1200" dirty="0">
                <a:solidFill>
                  <a:schemeClr val="tx1"/>
                </a:solidFill>
                <a:effectLst/>
                <a:latin typeface="+mn-lt"/>
                <a:ea typeface="+mn-ea"/>
                <a:cs typeface="+mn-cs"/>
              </a:rPr>
              <a:t>two aspects of language</a:t>
            </a:r>
            <a:r>
              <a:rPr lang="en-GB" sz="1080" kern="1200" dirty="0">
                <a:solidFill>
                  <a:schemeClr val="tx1"/>
                </a:solidFill>
                <a:effectLst/>
                <a:latin typeface="+mn-lt"/>
                <a:ea typeface="+mn-ea"/>
                <a:cs typeface="+mn-cs"/>
              </a:rPr>
              <a:t>. First, there is the </a:t>
            </a:r>
            <a:r>
              <a:rPr lang="en-GB" sz="1080" b="1" kern="1200" dirty="0">
                <a:solidFill>
                  <a:schemeClr val="tx1"/>
                </a:solidFill>
                <a:effectLst/>
                <a:latin typeface="+mn-lt"/>
                <a:ea typeface="+mn-ea"/>
                <a:cs typeface="+mn-cs"/>
              </a:rPr>
              <a:t>use of terminology</a:t>
            </a:r>
            <a:r>
              <a:rPr lang="en-GB" sz="1080" kern="1200" dirty="0">
                <a:solidFill>
                  <a:schemeClr val="tx1"/>
                </a:solidFill>
                <a:effectLst/>
                <a:latin typeface="+mn-lt"/>
                <a:ea typeface="+mn-ea"/>
                <a:cs typeface="+mn-cs"/>
              </a:rPr>
              <a:t> in crisis communication. While this may be necessary in communication between agencies, it should not be assumed that all subscribe to the same definitions of key terms. Terminology databases, such as </a:t>
            </a:r>
            <a:r>
              <a:rPr lang="en-GB" sz="1080" kern="1200" dirty="0" err="1">
                <a:solidFill>
                  <a:schemeClr val="tx1"/>
                </a:solidFill>
                <a:effectLst/>
                <a:latin typeface="+mn-lt"/>
                <a:ea typeface="+mn-ea"/>
                <a:cs typeface="+mn-cs"/>
              </a:rPr>
              <a:t>Firebrary</a:t>
            </a:r>
            <a:r>
              <a:rPr lang="en-GB" sz="1080" kern="1200" dirty="0">
                <a:solidFill>
                  <a:schemeClr val="tx1"/>
                </a:solidFill>
                <a:effectLst/>
                <a:latin typeface="+mn-lt"/>
                <a:ea typeface="+mn-ea"/>
                <a:cs typeface="+mn-cs"/>
              </a:rPr>
              <a:t>, should therefore be consulted in order to avoid any misunderstandings among these organisations. The use of complex jargon should also be avoided in any communication with the general public. Second, there is </a:t>
            </a:r>
            <a:r>
              <a:rPr lang="en-GB" sz="1080" b="1" kern="1200" dirty="0">
                <a:solidFill>
                  <a:schemeClr val="tx1"/>
                </a:solidFill>
                <a:effectLst/>
                <a:latin typeface="+mn-lt"/>
                <a:ea typeface="+mn-ea"/>
                <a:cs typeface="+mn-cs"/>
              </a:rPr>
              <a:t>the language that should be used in crisis communication</a:t>
            </a:r>
            <a:r>
              <a:rPr lang="en-GB" sz="1080" kern="1200" dirty="0">
                <a:solidFill>
                  <a:schemeClr val="tx1"/>
                </a:solidFill>
                <a:effectLst/>
                <a:latin typeface="+mn-lt"/>
                <a:ea typeface="+mn-ea"/>
                <a:cs typeface="+mn-cs"/>
              </a:rPr>
              <a:t>. In countries such as Belgium, there may be a legal requirement for blue light organisations to communicate with the public in several languages that are commonly spoken in the region. Therefore, emergency management communicators should familiarise themselves with the language proficiency of their target audiences and tailor their communication strategies accordingly.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27</a:t>
            </a:fld>
            <a:endParaRPr lang="sv-SE" dirty="0"/>
          </a:p>
        </p:txBody>
      </p:sp>
    </p:spTree>
    <p:extLst>
      <p:ext uri="{BB962C8B-B14F-4D97-AF65-F5344CB8AC3E}">
        <p14:creationId xmlns:p14="http://schemas.microsoft.com/office/powerpoint/2010/main" val="3797159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9713" y="685800"/>
            <a:ext cx="2425700" cy="1365250"/>
          </a:xfrm>
        </p:spPr>
      </p:sp>
      <p:sp>
        <p:nvSpPr>
          <p:cNvPr id="3" name="Notes Placeholder 2"/>
          <p:cNvSpPr>
            <a:spLocks noGrp="1"/>
          </p:cNvSpPr>
          <p:nvPr>
            <p:ph type="body" idx="1"/>
          </p:nvPr>
        </p:nvSpPr>
        <p:spPr>
          <a:xfrm>
            <a:off x="713511" y="3275856"/>
            <a:ext cx="5486400" cy="4114800"/>
          </a:xfrm>
        </p:spPr>
        <p:txBody>
          <a:bodyPr/>
          <a:lstStyle/>
          <a:p>
            <a:r>
              <a:rPr lang="en-GB" sz="1080" b="1" kern="1200" dirty="0">
                <a:solidFill>
                  <a:schemeClr val="tx1"/>
                </a:solidFill>
                <a:effectLst/>
                <a:latin typeface="+mn-lt"/>
                <a:ea typeface="+mn-ea"/>
                <a:cs typeface="+mn-cs"/>
              </a:rPr>
              <a:t>Inform citizens about risks and risk-mitigating measures</a:t>
            </a:r>
            <a:r>
              <a:rPr lang="en-GB" sz="1080" kern="1200" dirty="0">
                <a:solidFill>
                  <a:schemeClr val="tx1"/>
                </a:solidFill>
                <a:effectLst/>
                <a:latin typeface="+mn-lt"/>
                <a:ea typeface="+mn-ea"/>
                <a:cs typeface="+mn-cs"/>
              </a:rPr>
              <a:t>: There may be specific known risks that exist in a local area that members of the public should be informed about. The UK Environmental Agency, for example, publishes a mitigation measures manual for dealing with flood risks and in the aftermath of the 2013/2014 floods in South-West England, and kept members of the public informed about progress with river dredging.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Keep popular communication channels open</a:t>
            </a:r>
            <a:r>
              <a:rPr lang="en-GB" sz="1080" kern="1200" dirty="0">
                <a:solidFill>
                  <a:schemeClr val="tx1"/>
                </a:solidFill>
                <a:effectLst/>
                <a:latin typeface="+mn-lt"/>
                <a:ea typeface="+mn-ea"/>
                <a:cs typeface="+mn-cs"/>
              </a:rPr>
              <a:t>: Citizens tend to use hashtags and ‘fire spaces’ in order to address information needs during crises and disasters. These communication channels also provide opportunities for key agencies to share advice and information on disaster] preparedness. As discussed earlier, the UK Environmental Agency has received very positive feedback from local residents for its use of a hyperlocal Facebook page to provide information on the dredging of rivers in the areas around the Somerset Levels and Moors. Key agencies should endeavour to use online and offline spaces in a similar fashion, engaging local communities at every stage of the disaster cycle.</a:t>
            </a:r>
          </a:p>
          <a:p>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r>
              <a:rPr lang="en-GB" sz="1080" b="1" kern="1200" dirty="0">
                <a:solidFill>
                  <a:schemeClr val="tx1"/>
                </a:solidFill>
                <a:effectLst/>
                <a:latin typeface="+mn-lt"/>
                <a:ea typeface="+mn-ea"/>
                <a:cs typeface="+mn-cs"/>
              </a:rPr>
              <a:t>Build partnerships with key stakeholders including local communities:</a:t>
            </a:r>
            <a:r>
              <a:rPr lang="en-GB" sz="1080" kern="1200" dirty="0">
                <a:solidFill>
                  <a:schemeClr val="tx1"/>
                </a:solidFill>
                <a:effectLst/>
                <a:latin typeface="+mn-lt"/>
                <a:ea typeface="+mn-ea"/>
                <a:cs typeface="+mn-cs"/>
              </a:rPr>
              <a:t> The development of local partnerships will help foster trust between key agencies and members of the public. This will help build preparedness in disaster-prone areas with the public more likely to accept and action upon warning messages. Citizens may also help create situational awareness through the provision of eyewitness accounts on social media providing media.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Test warning systems</a:t>
            </a:r>
            <a:r>
              <a:rPr lang="en-GB" sz="1080" kern="1200" dirty="0">
                <a:solidFill>
                  <a:schemeClr val="tx1"/>
                </a:solidFill>
                <a:effectLst/>
                <a:latin typeface="+mn-lt"/>
                <a:ea typeface="+mn-ea"/>
                <a:cs typeface="+mn-cs"/>
              </a:rPr>
              <a:t>: Early warning systems in Japan and the US tend to rely upon some form of system testing in order to maximise their impact upon target populations during crisis situations. This should be a priority for any key agency that responds to such incidents in order to prevent information failures associated with incidents such as the Fukushima nuclear accident in 2011 (Thatcher et al., 2015). </a:t>
            </a:r>
          </a:p>
          <a:p>
            <a:endParaRPr lang="en-GB" sz="1080" kern="1200" dirty="0">
              <a:solidFill>
                <a:schemeClr val="tx1"/>
              </a:solidFill>
              <a:effectLst/>
              <a:latin typeface="+mn-lt"/>
              <a:ea typeface="+mn-ea"/>
              <a:cs typeface="+mn-cs"/>
            </a:endParaRPr>
          </a:p>
          <a:p>
            <a:endParaRPr lang="en-GB" sz="108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28</a:t>
            </a:fld>
            <a:endParaRPr lang="sv-SE" dirty="0"/>
          </a:p>
        </p:txBody>
      </p:sp>
    </p:spTree>
    <p:extLst>
      <p:ext uri="{BB962C8B-B14F-4D97-AF65-F5344CB8AC3E}">
        <p14:creationId xmlns:p14="http://schemas.microsoft.com/office/powerpoint/2010/main" val="2275473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2463" y="246063"/>
            <a:ext cx="892175" cy="501650"/>
          </a:xfrm>
        </p:spPr>
      </p:sp>
      <p:sp>
        <p:nvSpPr>
          <p:cNvPr id="3" name="Notes Placeholder 2"/>
          <p:cNvSpPr>
            <a:spLocks noGrp="1"/>
          </p:cNvSpPr>
          <p:nvPr>
            <p:ph type="body" idx="1"/>
          </p:nvPr>
        </p:nvSpPr>
        <p:spPr>
          <a:xfrm>
            <a:off x="260648" y="601663"/>
            <a:ext cx="6216352" cy="4114800"/>
          </a:xfrm>
        </p:spPr>
        <p:txBody>
          <a:bodyPr/>
          <a:lstStyle/>
          <a:p>
            <a:r>
              <a:rPr lang="en-GB" sz="800" b="1" kern="1200" dirty="0">
                <a:solidFill>
                  <a:schemeClr val="tx1"/>
                </a:solidFill>
                <a:effectLst/>
                <a:latin typeface="+mn-lt"/>
                <a:ea typeface="+mn-ea"/>
                <a:cs typeface="+mn-cs"/>
              </a:rPr>
              <a:t>Train staff, assign roles and create knowledge communities</a:t>
            </a:r>
            <a:r>
              <a:rPr lang="en-GB" sz="800" kern="1200" dirty="0">
                <a:solidFill>
                  <a:schemeClr val="tx1"/>
                </a:solidFill>
                <a:effectLst/>
                <a:latin typeface="+mn-lt"/>
                <a:ea typeface="+mn-ea"/>
                <a:cs typeface="+mn-cs"/>
              </a:rPr>
              <a:t>: Agencies should consider what</a:t>
            </a:r>
            <a:r>
              <a:rPr lang="en-GB" sz="800" b="1" kern="1200" dirty="0">
                <a:solidFill>
                  <a:schemeClr val="tx1"/>
                </a:solidFill>
                <a:effectLst/>
                <a:latin typeface="+mn-lt"/>
                <a:ea typeface="+mn-ea"/>
                <a:cs typeface="+mn-cs"/>
              </a:rPr>
              <a:t> </a:t>
            </a:r>
            <a:r>
              <a:rPr lang="en-GB" sz="800" kern="1200" dirty="0">
                <a:solidFill>
                  <a:schemeClr val="tx1"/>
                </a:solidFill>
                <a:effectLst/>
                <a:latin typeface="+mn-lt"/>
                <a:ea typeface="+mn-ea"/>
                <a:cs typeface="+mn-cs"/>
              </a:rPr>
              <a:t>roles key staff will play during crisis situations, with emphasis specifically on who is responsible for the authorisation of messages to the public. Members of the communication team should also receive guidance on how to present information to the target audience via multiple and adequate media channels in a clear and consistent fashion. This may be achieved through the creation of special interest groups (or ‘knowledge communities’) within the sector that allow individuals to share best practice in this area. There should also be contingency planning for large- scale incidents, which often place huge strain on the resources of these teams as they try to answer each citizen query promptly. </a:t>
            </a:r>
          </a:p>
          <a:p>
            <a:r>
              <a:rPr lang="en-GB" sz="800" kern="1200" dirty="0">
                <a:solidFill>
                  <a:schemeClr val="tx1"/>
                </a:solidFill>
                <a:effectLst/>
                <a:latin typeface="+mn-lt"/>
                <a:ea typeface="+mn-ea"/>
                <a:cs typeface="+mn-cs"/>
              </a:rPr>
              <a:t> </a:t>
            </a:r>
          </a:p>
          <a:p>
            <a:r>
              <a:rPr lang="en-GB" sz="800" b="1" kern="1200" dirty="0">
                <a:solidFill>
                  <a:schemeClr val="tx1"/>
                </a:solidFill>
                <a:effectLst/>
                <a:latin typeface="+mn-lt"/>
                <a:ea typeface="+mn-ea"/>
                <a:cs typeface="+mn-cs"/>
              </a:rPr>
              <a:t>Build and promote a social media presence</a:t>
            </a:r>
            <a:r>
              <a:rPr lang="en-GB" sz="800" kern="1200" dirty="0">
                <a:solidFill>
                  <a:schemeClr val="tx1"/>
                </a:solidFill>
                <a:effectLst/>
                <a:latin typeface="+mn-lt"/>
                <a:ea typeface="+mn-ea"/>
                <a:cs typeface="+mn-cs"/>
              </a:rPr>
              <a:t>: Social media can help build trust between citizens</a:t>
            </a:r>
            <a:r>
              <a:rPr lang="en-GB" sz="800" b="1" kern="1200" dirty="0">
                <a:solidFill>
                  <a:schemeClr val="tx1"/>
                </a:solidFill>
                <a:effectLst/>
                <a:latin typeface="+mn-lt"/>
                <a:ea typeface="+mn-ea"/>
                <a:cs typeface="+mn-cs"/>
              </a:rPr>
              <a:t> </a:t>
            </a:r>
            <a:r>
              <a:rPr lang="en-GB" sz="800" kern="1200" dirty="0">
                <a:solidFill>
                  <a:schemeClr val="tx1"/>
                </a:solidFill>
                <a:effectLst/>
                <a:latin typeface="+mn-lt"/>
                <a:ea typeface="+mn-ea"/>
                <a:cs typeface="+mn-cs"/>
              </a:rPr>
              <a:t>and the emergency services, particularly when social media sites are regularly updated and members of the public receive courteous and punctual responses to their online comments. In turn, these users are likely to come back to these sites to satisfy their information needs during crisis situations. The promotion of official social media accounts is vitally important in order to encourage members of the public to use these sites during crisis situations. There are a number of ways to do this ranging from the strategic use of pre-existing hashtags on Twitter to the use of Facebook and YouTube advertisements to target certain audiences. </a:t>
            </a:r>
          </a:p>
          <a:p>
            <a:r>
              <a:rPr lang="en-GB" sz="800" b="1" kern="1200" dirty="0">
                <a:solidFill>
                  <a:schemeClr val="tx1"/>
                </a:solidFill>
                <a:effectLst/>
                <a:latin typeface="+mn-lt"/>
                <a:ea typeface="+mn-ea"/>
                <a:cs typeface="+mn-cs"/>
              </a:rPr>
              <a:t> </a:t>
            </a:r>
            <a:endParaRPr lang="en-GB" sz="800" kern="1200" dirty="0">
              <a:solidFill>
                <a:schemeClr val="tx1"/>
              </a:solidFill>
              <a:effectLst/>
              <a:latin typeface="+mn-lt"/>
              <a:ea typeface="+mn-ea"/>
              <a:cs typeface="+mn-cs"/>
            </a:endParaRPr>
          </a:p>
          <a:p>
            <a:r>
              <a:rPr lang="en-GB" sz="800" b="1" kern="1200" dirty="0">
                <a:solidFill>
                  <a:schemeClr val="tx1"/>
                </a:solidFill>
                <a:effectLst/>
                <a:latin typeface="+mn-lt"/>
                <a:ea typeface="+mn-ea"/>
                <a:cs typeface="+mn-cs"/>
              </a:rPr>
              <a:t>Prepare contingency plans to meet the information needs of online citizens</a:t>
            </a:r>
            <a:r>
              <a:rPr lang="en-GB" sz="800" kern="1200" dirty="0">
                <a:solidFill>
                  <a:schemeClr val="tx1"/>
                </a:solidFill>
                <a:effectLst/>
                <a:latin typeface="+mn-lt"/>
                <a:ea typeface="+mn-ea"/>
                <a:cs typeface="+mn-cs"/>
              </a:rPr>
              <a:t>: inevitably, during a crisis situation there will be increase in demand for information from members of the public. Key agencies should prepare contingency plans on how they will deal with this increased demand for information. Key tasks include: 1) assessing servers’ abilities to respond to requests during episodes of increased traffic, ensuring that proper infrastructure is in place and web hosting sufficiently scaled; and 2) setting up a ‘dark’ website that can be made available to the public should the official website of an organisation crash due to an increase in the number of people trying to access it. This ‘dark’ website can be a version of the official site that is intentionally ‘pared down’ (e.g. stripped of non-essential images). </a:t>
            </a:r>
          </a:p>
          <a:p>
            <a:r>
              <a:rPr lang="en-GB" sz="800" kern="1200" dirty="0">
                <a:solidFill>
                  <a:schemeClr val="tx1"/>
                </a:solidFill>
                <a:effectLst/>
                <a:latin typeface="+mn-lt"/>
                <a:ea typeface="+mn-ea"/>
                <a:cs typeface="+mn-cs"/>
              </a:rPr>
              <a:t> </a:t>
            </a:r>
          </a:p>
          <a:p>
            <a:r>
              <a:rPr lang="en-GB" sz="800" b="1" kern="1200" dirty="0">
                <a:solidFill>
                  <a:schemeClr val="tx1"/>
                </a:solidFill>
                <a:effectLst/>
                <a:latin typeface="+mn-lt"/>
                <a:ea typeface="+mn-ea"/>
                <a:cs typeface="+mn-cs"/>
              </a:rPr>
              <a:t>Disseminate prevention messages</a:t>
            </a:r>
            <a:r>
              <a:rPr lang="en-GB" sz="800" kern="1200" dirty="0">
                <a:solidFill>
                  <a:schemeClr val="tx1"/>
                </a:solidFill>
                <a:effectLst/>
                <a:latin typeface="+mn-lt"/>
                <a:ea typeface="+mn-ea"/>
                <a:cs typeface="+mn-cs"/>
              </a:rPr>
              <a:t>: A mix of communication channels should be used to inform members of the public about disaster preparedness and the support services available to them should an incident occur in their particular area. This should include information about the different ways in which they can communicate with blue light organisations and other key agencies during such incidents. It may also be prudent to raise awareness about how disinformation and rumours might hinder the emergency response. The aim of these messages should be to reassure the public that adequate measures are in place should a man-made or natural disaster occur in their local area. Emergency services should also consider how to best disseminate these prevention messages to the general public. Automated messaging via platforms such as Hootsuite may be a viable alternative to having staff send messages manually via various media platforms. However, this should not be used during a crisis when members of the public seek reassurances from the police and fire and rescue services that their requests for help are being dealt with. </a:t>
            </a:r>
          </a:p>
          <a:p>
            <a:r>
              <a:rPr lang="en-GB" sz="800" kern="1200" dirty="0">
                <a:solidFill>
                  <a:schemeClr val="tx1"/>
                </a:solidFill>
                <a:effectLst/>
                <a:latin typeface="+mn-lt"/>
                <a:ea typeface="+mn-ea"/>
                <a:cs typeface="+mn-cs"/>
              </a:rPr>
              <a:t> </a:t>
            </a:r>
          </a:p>
          <a:p>
            <a:r>
              <a:rPr lang="en-GB" sz="800" b="1" kern="1200" dirty="0">
                <a:solidFill>
                  <a:schemeClr val="tx1"/>
                </a:solidFill>
                <a:effectLst/>
                <a:latin typeface="+mn-lt"/>
                <a:ea typeface="+mn-ea"/>
                <a:cs typeface="+mn-cs"/>
              </a:rPr>
              <a:t>Establish social media verification procedures</a:t>
            </a:r>
            <a:r>
              <a:rPr lang="en-GB" sz="800" kern="1200" dirty="0">
                <a:solidFill>
                  <a:schemeClr val="tx1"/>
                </a:solidFill>
                <a:effectLst/>
                <a:latin typeface="+mn-lt"/>
                <a:ea typeface="+mn-ea"/>
                <a:cs typeface="+mn-cs"/>
              </a:rPr>
              <a:t>: As per the false rumours about fatalities during the Project X </a:t>
            </a:r>
            <a:r>
              <a:rPr lang="en-GB" sz="800" kern="1200" dirty="0" err="1">
                <a:solidFill>
                  <a:schemeClr val="tx1"/>
                </a:solidFill>
                <a:effectLst/>
                <a:latin typeface="+mn-lt"/>
                <a:ea typeface="+mn-ea"/>
                <a:cs typeface="+mn-cs"/>
              </a:rPr>
              <a:t>Haren</a:t>
            </a:r>
            <a:r>
              <a:rPr lang="en-GB" sz="800" kern="1200" dirty="0">
                <a:solidFill>
                  <a:schemeClr val="tx1"/>
                </a:solidFill>
                <a:effectLst/>
                <a:latin typeface="+mn-lt"/>
                <a:ea typeface="+mn-ea"/>
                <a:cs typeface="+mn-cs"/>
              </a:rPr>
              <a:t> riots, unverified information on social media can contribute to the cascading effects from public order incidents. Hence organisations need to verify crowd-sourced information from social media before it can be used to build situational awareness. Verification and fact checking can be achieved, for example, through the cross-referencing of information obtained from sites such as Twitter with the observations of emergency services personnel and other members of the public who are attending the incident. Work is also currently being done on developing a methodology to identify disinformation and rumours on Twitter based upon the characteristics of tweets like language use, source use and history of posting behaviour. However, for the foreseeable future, verification is likely to remain an activity that involves other social media users and the emergency services working together to check the veracity of information circulating online in the immediate aftermath of disasters. </a:t>
            </a:r>
          </a:p>
          <a:p>
            <a:r>
              <a:rPr lang="en-GB" sz="800" b="1" kern="1200" dirty="0">
                <a:solidFill>
                  <a:schemeClr val="tx1"/>
                </a:solidFill>
                <a:effectLst/>
                <a:latin typeface="+mn-lt"/>
                <a:ea typeface="+mn-ea"/>
                <a:cs typeface="+mn-cs"/>
              </a:rPr>
              <a:t> </a:t>
            </a:r>
            <a:endParaRPr lang="en-GB" sz="800" kern="1200" dirty="0">
              <a:solidFill>
                <a:schemeClr val="tx1"/>
              </a:solidFill>
              <a:effectLst/>
              <a:latin typeface="+mn-lt"/>
              <a:ea typeface="+mn-ea"/>
              <a:cs typeface="+mn-cs"/>
            </a:endParaRPr>
          </a:p>
          <a:p>
            <a:r>
              <a:rPr lang="en-GB" sz="800" b="1" kern="1200" dirty="0">
                <a:solidFill>
                  <a:schemeClr val="tx1"/>
                </a:solidFill>
                <a:effectLst/>
                <a:latin typeface="+mn-lt"/>
                <a:ea typeface="+mn-ea"/>
                <a:cs typeface="+mn-cs"/>
              </a:rPr>
              <a:t>Decide how you will deal with emergencies reported via social media</a:t>
            </a:r>
            <a:r>
              <a:rPr lang="en-GB" sz="800" kern="1200" dirty="0">
                <a:solidFill>
                  <a:schemeClr val="tx1"/>
                </a:solidFill>
                <a:effectLst/>
                <a:latin typeface="+mn-lt"/>
                <a:ea typeface="+mn-ea"/>
                <a:cs typeface="+mn-cs"/>
              </a:rPr>
              <a:t>: The floods in South-West England led to the emergency services receiving many requests for help from citizens via social media. For example, one member of the public who was unable to contact these services via telephone tweeted the local fire brigade to ask for assistance with moving medical gas. While all relevant agencies frequently remind the public to call rather than ‘tweet’ for help in case of medical emergencies, it is still likely that such requests will continue to be made during future crisis situations. This presents emergency services personnel with a challenge as to how to check the veracity of these reports. It may be prudent in some circumstances for tweeters to be reminded that they will need to provide further information via telephone in order for the emergency services to come to their assistance. Alternatively, citizens may be encouraged to use a specific hashtag in order to capture the attention of the emergency services. What is clear is that key agencies should agree the procedure for dealing with requests for assistance via social media in advance of these crisis situations.</a:t>
            </a:r>
          </a:p>
          <a:p>
            <a:r>
              <a:rPr lang="en-GB" sz="800" kern="1200" dirty="0">
                <a:solidFill>
                  <a:schemeClr val="tx1"/>
                </a:solidFill>
                <a:effectLst/>
                <a:latin typeface="+mn-lt"/>
                <a:ea typeface="+mn-ea"/>
                <a:cs typeface="+mn-cs"/>
              </a:rPr>
              <a:t> </a:t>
            </a:r>
          </a:p>
          <a:p>
            <a:r>
              <a:rPr lang="en-GB" sz="800" b="1" kern="1200" dirty="0">
                <a:solidFill>
                  <a:schemeClr val="tx1"/>
                </a:solidFill>
                <a:effectLst/>
                <a:latin typeface="+mn-lt"/>
                <a:ea typeface="+mn-ea"/>
                <a:cs typeface="+mn-cs"/>
              </a:rPr>
              <a:t>Use social media to manage relationships with traditional media</a:t>
            </a:r>
            <a:r>
              <a:rPr lang="en-GB" sz="800" kern="1200" dirty="0">
                <a:solidFill>
                  <a:schemeClr val="tx1"/>
                </a:solidFill>
                <a:effectLst/>
                <a:latin typeface="+mn-lt"/>
                <a:ea typeface="+mn-ea"/>
                <a:cs typeface="+mn-cs"/>
              </a:rPr>
              <a:t>: The cultivation of good working relations with professional journalists can help key agencies in their efforts to provide accurate information to citizens during crisis situations. News media organisations can help amplify messages sent by emergency services on social media through retweeting of such content and also sharing on traditional platforms such as radio, television and newspapers. As discussed earlier in relation to the floods in South-West England, this can help mobilise volunteers to assist with tasks such as providing sandbags to homeowners trying to protect their properties from flooding.</a:t>
            </a:r>
          </a:p>
          <a:p>
            <a:r>
              <a:rPr lang="en-GB" sz="800" b="1" kern="1200" dirty="0">
                <a:solidFill>
                  <a:schemeClr val="tx1"/>
                </a:solidFill>
                <a:effectLst/>
                <a:latin typeface="+mn-lt"/>
                <a:ea typeface="+mn-ea"/>
                <a:cs typeface="+mn-cs"/>
              </a:rPr>
              <a:t> </a:t>
            </a:r>
            <a:endParaRPr lang="en-GB" sz="800" kern="1200" dirty="0">
              <a:solidFill>
                <a:schemeClr val="tx1"/>
              </a:solidFill>
              <a:effectLst/>
              <a:latin typeface="+mn-lt"/>
              <a:ea typeface="+mn-ea"/>
              <a:cs typeface="+mn-cs"/>
            </a:endParaRPr>
          </a:p>
          <a:p>
            <a:r>
              <a:rPr lang="en-GB" sz="800" b="1" kern="1200" dirty="0">
                <a:solidFill>
                  <a:schemeClr val="tx1"/>
                </a:solidFill>
                <a:effectLst/>
                <a:latin typeface="+mn-lt"/>
                <a:ea typeface="+mn-ea"/>
                <a:cs typeface="+mn-cs"/>
              </a:rPr>
              <a:t>Use an App</a:t>
            </a:r>
            <a:r>
              <a:rPr lang="en-GB" sz="800" kern="1200" dirty="0">
                <a:solidFill>
                  <a:schemeClr val="tx1"/>
                </a:solidFill>
                <a:effectLst/>
                <a:latin typeface="+mn-lt"/>
                <a:ea typeface="+mn-ea"/>
                <a:cs typeface="+mn-cs"/>
              </a:rPr>
              <a:t>: During crises, members of the public turn to familiar media channels in order to satisfy their information needs. However, Apps may have great potential for issuing public safety messages to members of the public during incidents such as the </a:t>
            </a:r>
            <a:r>
              <a:rPr lang="en-GB" sz="800" kern="1200" dirty="0" err="1">
                <a:solidFill>
                  <a:schemeClr val="tx1"/>
                </a:solidFill>
                <a:effectLst/>
                <a:latin typeface="+mn-lt"/>
                <a:ea typeface="+mn-ea"/>
                <a:cs typeface="+mn-cs"/>
              </a:rPr>
              <a:t>Pukkelpop</a:t>
            </a:r>
            <a:r>
              <a:rPr lang="en-GB" sz="800" kern="1200" dirty="0">
                <a:solidFill>
                  <a:schemeClr val="tx1"/>
                </a:solidFill>
                <a:effectLst/>
                <a:latin typeface="+mn-lt"/>
                <a:ea typeface="+mn-ea"/>
                <a:cs typeface="+mn-cs"/>
              </a:rPr>
              <a:t> disaster and the floods in Southwest England. Both incidents led to the creation of dedicated Apps, such as ‘I am OK’ to assure family and friends of festival goers that they were safe from harm. Apps use less bandwidth than other mobile phone functions such as SMS text messaging, which is an advantage in crisis situations where mobile phone networks may fail due to increased traffic. In the UK, for example, Apps have already been developed to enable citizens to report hate crimes and other incidents directly to the police (Dorset Police, 2014). Therefore, emergency managers should explore possible synergies with App developers in order to further develop tools that could be deployed during major incidents. They should also work with the local news media and civil society organisations in order to promote these tools to the general public. </a:t>
            </a:r>
          </a:p>
        </p:txBody>
      </p:sp>
      <p:sp>
        <p:nvSpPr>
          <p:cNvPr id="4" name="Slide Number Placeholder 3"/>
          <p:cNvSpPr>
            <a:spLocks noGrp="1"/>
          </p:cNvSpPr>
          <p:nvPr>
            <p:ph type="sldNum" sz="quarter" idx="10"/>
          </p:nvPr>
        </p:nvSpPr>
        <p:spPr/>
        <p:txBody>
          <a:bodyPr/>
          <a:lstStyle/>
          <a:p>
            <a:fld id="{C49A4125-26CD-4450-8042-9CBD15FB7312}" type="slidenum">
              <a:rPr lang="sv-SE" smtClean="0"/>
              <a:pPr/>
              <a:t>29</a:t>
            </a:fld>
            <a:endParaRPr lang="sv-SE" dirty="0"/>
          </a:p>
        </p:txBody>
      </p:sp>
    </p:spTree>
    <p:extLst>
      <p:ext uri="{BB962C8B-B14F-4D97-AF65-F5344CB8AC3E}">
        <p14:creationId xmlns:p14="http://schemas.microsoft.com/office/powerpoint/2010/main" val="270866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p:spPr>
        <p:txBody>
          <a:bodyPr/>
          <a:lstStyle/>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3</a:t>
            </a:fld>
            <a:endParaRPr lang="sv-SE" dirty="0"/>
          </a:p>
        </p:txBody>
      </p:sp>
    </p:spTree>
    <p:extLst>
      <p:ext uri="{BB962C8B-B14F-4D97-AF65-F5344CB8AC3E}">
        <p14:creationId xmlns:p14="http://schemas.microsoft.com/office/powerpoint/2010/main" val="2559454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60888" y="685800"/>
            <a:ext cx="1916112" cy="1077913"/>
          </a:xfrm>
        </p:spPr>
      </p:sp>
      <p:sp>
        <p:nvSpPr>
          <p:cNvPr id="3" name="Notes Placeholder 2"/>
          <p:cNvSpPr>
            <a:spLocks noGrp="1"/>
          </p:cNvSpPr>
          <p:nvPr>
            <p:ph type="body" idx="1"/>
          </p:nvPr>
        </p:nvSpPr>
        <p:spPr>
          <a:xfrm>
            <a:off x="476672" y="2195736"/>
            <a:ext cx="6000328" cy="4114800"/>
          </a:xfrm>
        </p:spPr>
        <p:txBody>
          <a:bodyPr/>
          <a:lstStyle/>
          <a:p>
            <a:r>
              <a:rPr lang="en-GB" sz="900" b="1" kern="1200" dirty="0">
                <a:solidFill>
                  <a:schemeClr val="tx1"/>
                </a:solidFill>
                <a:effectLst/>
                <a:latin typeface="+mn-lt"/>
                <a:ea typeface="+mn-ea"/>
                <a:cs typeface="+mn-cs"/>
              </a:rPr>
              <a:t>Send emergency notifications: </a:t>
            </a:r>
            <a:r>
              <a:rPr lang="en-GB" sz="900" kern="1200" dirty="0">
                <a:solidFill>
                  <a:schemeClr val="tx1"/>
                </a:solidFill>
                <a:effectLst/>
                <a:latin typeface="+mn-lt"/>
                <a:ea typeface="+mn-ea"/>
                <a:cs typeface="+mn-cs"/>
              </a:rPr>
              <a:t>Emergency notifications can be sent to members of the public during crisis situations. For example, a citizen can sign up to receive Twitter Alerts from official accounts direct to their smart phones. These notifications are delivered via SMS or a push notification, if using Twitter for iPhone or Android. The UK Environment Agency, for example, sends live flood alerts via Facebook and Twitter Alerts. There have also been Cell Broadcast trials in several European states. These Broadcasts allow messages to be delivered to citizens within a specific geographic location, even when load spikes lead to the failure of communication networks. </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Listen:</a:t>
            </a:r>
            <a:r>
              <a:rPr lang="en-GB" sz="900" kern="1200" dirty="0">
                <a:solidFill>
                  <a:schemeClr val="tx1"/>
                </a:solidFill>
                <a:effectLst/>
                <a:latin typeface="+mn-lt"/>
                <a:ea typeface="+mn-ea"/>
                <a:cs typeface="+mn-cs"/>
              </a:rPr>
              <a:t> Social media provide opportunities for key agencies to listen to what citizens are saying about the incident. </a:t>
            </a:r>
            <a:r>
              <a:rPr lang="en-GB" sz="900" kern="1200" dirty="0" err="1">
                <a:solidFill>
                  <a:schemeClr val="tx1"/>
                </a:solidFill>
                <a:effectLst/>
                <a:latin typeface="+mn-lt"/>
                <a:ea typeface="+mn-ea"/>
                <a:cs typeface="+mn-cs"/>
              </a:rPr>
              <a:t>PIOs</a:t>
            </a:r>
            <a:r>
              <a:rPr lang="en-GB" sz="900" kern="1200" dirty="0">
                <a:solidFill>
                  <a:schemeClr val="tx1"/>
                </a:solidFill>
                <a:effectLst/>
                <a:latin typeface="+mn-lt"/>
                <a:ea typeface="+mn-ea"/>
                <a:cs typeface="+mn-cs"/>
              </a:rPr>
              <a:t> and other members of their communication team can respond directly to those social media users who express dissatisfaction with the emergency response. Observing social media can also help emergency managers anticipate and mitigate cascading effects. However, the representativeness (or lack thereof) of social media users suggests that </a:t>
            </a:r>
            <a:r>
              <a:rPr lang="en-GB" sz="900" kern="1200" dirty="0" err="1">
                <a:solidFill>
                  <a:schemeClr val="tx1"/>
                </a:solidFill>
                <a:effectLst/>
                <a:latin typeface="+mn-lt"/>
                <a:ea typeface="+mn-ea"/>
                <a:cs typeface="+mn-cs"/>
              </a:rPr>
              <a:t>PIOs</a:t>
            </a:r>
            <a:r>
              <a:rPr lang="en-GB" sz="900" kern="1200" dirty="0">
                <a:solidFill>
                  <a:schemeClr val="tx1"/>
                </a:solidFill>
                <a:effectLst/>
                <a:latin typeface="+mn-lt"/>
                <a:ea typeface="+mn-ea"/>
                <a:cs typeface="+mn-cs"/>
              </a:rPr>
              <a:t> should verify these findings using other data sources before making any recommendations to emergency managers. </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Pull information:</a:t>
            </a:r>
            <a:r>
              <a:rPr lang="en-GB" sz="900" kern="1200" dirty="0">
                <a:solidFill>
                  <a:schemeClr val="tx1"/>
                </a:solidFill>
                <a:effectLst/>
                <a:latin typeface="+mn-lt"/>
                <a:ea typeface="+mn-ea"/>
                <a:cs typeface="+mn-cs"/>
              </a:rPr>
              <a:t> Information can also be pulled from social media in order to build situational awareness in crisis situations. Keyword searches and the monitoring of hashtags can arguably provide as much insight into the evolution of an incident as messages received by the emergency services via their official social media accounts. It can also help identify civil society organisations that might be able to help mitigate cascading effects from public order incidents such as Project X </a:t>
            </a:r>
            <a:r>
              <a:rPr lang="en-GB" sz="900" kern="1200" dirty="0" err="1">
                <a:solidFill>
                  <a:schemeClr val="tx1"/>
                </a:solidFill>
                <a:effectLst/>
                <a:latin typeface="+mn-lt"/>
                <a:ea typeface="+mn-ea"/>
                <a:cs typeface="+mn-cs"/>
              </a:rPr>
              <a:t>Haren</a:t>
            </a:r>
            <a:r>
              <a:rPr lang="en-GB" sz="900" kern="1200" dirty="0">
                <a:solidFill>
                  <a:schemeClr val="tx1"/>
                </a:solidFill>
                <a:effectLst/>
                <a:latin typeface="+mn-lt"/>
                <a:ea typeface="+mn-ea"/>
                <a:cs typeface="+mn-cs"/>
              </a:rPr>
              <a:t>. Although this form of data capture has been traditionally associated with the police, European fire and rescue services have also started to engage in social media data collection and analysis. For example, Belgian fire and rescue services are now able to access </a:t>
            </a:r>
            <a:r>
              <a:rPr lang="en-GB" sz="900" kern="1200" dirty="0" err="1">
                <a:solidFill>
                  <a:schemeClr val="tx1"/>
                </a:solidFill>
                <a:effectLst/>
                <a:latin typeface="+mn-lt"/>
                <a:ea typeface="+mn-ea"/>
                <a:cs typeface="+mn-cs"/>
              </a:rPr>
              <a:t>UGC</a:t>
            </a:r>
            <a:r>
              <a:rPr lang="en-GB" sz="900" kern="1200" dirty="0">
                <a:solidFill>
                  <a:schemeClr val="tx1"/>
                </a:solidFill>
                <a:effectLst/>
                <a:latin typeface="+mn-lt"/>
                <a:ea typeface="+mn-ea"/>
                <a:cs typeface="+mn-cs"/>
              </a:rPr>
              <a:t>, such as photographs, videos and tweets, </a:t>
            </a:r>
            <a:r>
              <a:rPr lang="en-GB" sz="900" kern="1200" dirty="0" err="1">
                <a:solidFill>
                  <a:schemeClr val="tx1"/>
                </a:solidFill>
                <a:effectLst/>
                <a:latin typeface="+mn-lt"/>
                <a:ea typeface="+mn-ea"/>
                <a:cs typeface="+mn-cs"/>
              </a:rPr>
              <a:t>en</a:t>
            </a:r>
            <a:r>
              <a:rPr lang="en-GB" sz="900" kern="1200" dirty="0">
                <a:solidFill>
                  <a:schemeClr val="tx1"/>
                </a:solidFill>
                <a:effectLst/>
                <a:latin typeface="+mn-lt"/>
                <a:ea typeface="+mn-ea"/>
                <a:cs typeface="+mn-cs"/>
              </a:rPr>
              <a:t> route to an incident courtesy of a digital tool. However, it is still essential that information pulled from social media is contextualised with reference to information received via other media channels. </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Crowdsource information:</a:t>
            </a:r>
            <a:r>
              <a:rPr lang="en-GB" sz="900" kern="1200" dirty="0">
                <a:solidFill>
                  <a:schemeClr val="tx1"/>
                </a:solidFill>
                <a:effectLst/>
                <a:latin typeface="+mn-lt"/>
                <a:ea typeface="+mn-ea"/>
                <a:cs typeface="+mn-cs"/>
              </a:rPr>
              <a:t> Pulling information from social media can improve situational awareness, but information can also be purposefully crowdsourced from members of the public. The authorities can use a dedicated hashtag to encourage citizens to share specific types of images and eyewitness perspectives on relevant incidents. They can also ask members of the public to help them verify information received from other members of the public via social media or other communication channels.</a:t>
            </a:r>
          </a:p>
          <a:p>
            <a:r>
              <a:rPr lang="en-GB" sz="900" b="1"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GB" sz="900" b="1" kern="1200" dirty="0">
                <a:solidFill>
                  <a:schemeClr val="tx1"/>
                </a:solidFill>
                <a:effectLst/>
                <a:latin typeface="+mn-lt"/>
                <a:ea typeface="+mn-ea"/>
                <a:cs typeface="+mn-cs"/>
              </a:rPr>
              <a:t>Push information:</a:t>
            </a:r>
            <a:r>
              <a:rPr lang="en-GB" sz="900" kern="1200" dirty="0">
                <a:solidFill>
                  <a:schemeClr val="tx1"/>
                </a:solidFill>
                <a:effectLst/>
                <a:latin typeface="+mn-lt"/>
                <a:ea typeface="+mn-ea"/>
                <a:cs typeface="+mn-cs"/>
              </a:rPr>
              <a:t> ‘Push’ information can quell rumours and disinformation and address the diverse information needs of citizens during crisis situations. Emergency management communicators should provide regular updates in order to prevent cascading effects occurring from citizens speculating about crisis situations. Even if no further information is available, it is advisable that key agencies explain why, rather than allow a communication gap to develop. The fluidity and uncertainty of a crisis situation should be acknowledged in a dialogic form of communication that directly engages members of the public. Information push should be verified and cross - referenced with updates provided by other agencies in order to ensure message consistency. This will hinder a repeat of the events leading to the Project X </a:t>
            </a:r>
            <a:r>
              <a:rPr lang="en-GB" sz="900" kern="1200" dirty="0" err="1">
                <a:solidFill>
                  <a:schemeClr val="tx1"/>
                </a:solidFill>
                <a:effectLst/>
                <a:latin typeface="+mn-lt"/>
                <a:ea typeface="+mn-ea"/>
                <a:cs typeface="+mn-cs"/>
              </a:rPr>
              <a:t>Haren</a:t>
            </a:r>
            <a:r>
              <a:rPr lang="en-GB" sz="900" kern="1200" dirty="0">
                <a:solidFill>
                  <a:schemeClr val="tx1"/>
                </a:solidFill>
                <a:effectLst/>
                <a:latin typeface="+mn-lt"/>
                <a:ea typeface="+mn-ea"/>
                <a:cs typeface="+mn-cs"/>
              </a:rPr>
              <a:t> riot, during which conflicting messages from the Mayor of </a:t>
            </a:r>
            <a:r>
              <a:rPr lang="en-GB" sz="900" kern="1200" dirty="0" err="1">
                <a:solidFill>
                  <a:schemeClr val="tx1"/>
                </a:solidFill>
                <a:effectLst/>
                <a:latin typeface="+mn-lt"/>
                <a:ea typeface="+mn-ea"/>
                <a:cs typeface="+mn-cs"/>
              </a:rPr>
              <a:t>Haren</a:t>
            </a:r>
            <a:r>
              <a:rPr lang="en-GB" sz="900" kern="1200" dirty="0">
                <a:solidFill>
                  <a:schemeClr val="tx1"/>
                </a:solidFill>
                <a:effectLst/>
                <a:latin typeface="+mn-lt"/>
                <a:ea typeface="+mn-ea"/>
                <a:cs typeface="+mn-cs"/>
              </a:rPr>
              <a:t> and other authorities about an alternative party being organised in the town was said to have directly contributed to the violence. Social media should be deployed in order to push information during a crisis situation. Professional journalists should be invited to amplify these messages through sharing this content with their respective online social networks. Although tweets are restricted to 140 characters, hyperlinks should be provided to websites that contain further information about the recovery efforts. It is important that the information provided on an official website is clearly presented, easily understood, and directly addressing key issues identified through attending to citizens talking about these incidents online.</a:t>
            </a: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30</a:t>
            </a:fld>
            <a:endParaRPr lang="sv-SE" dirty="0"/>
          </a:p>
        </p:txBody>
      </p:sp>
    </p:spTree>
    <p:extLst>
      <p:ext uri="{BB962C8B-B14F-4D97-AF65-F5344CB8AC3E}">
        <p14:creationId xmlns:p14="http://schemas.microsoft.com/office/powerpoint/2010/main" val="1887523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b="1" kern="1200" dirty="0">
                <a:solidFill>
                  <a:schemeClr val="tx1"/>
                </a:solidFill>
                <a:effectLst/>
                <a:latin typeface="+mn-lt"/>
                <a:ea typeface="+mn-ea"/>
                <a:cs typeface="+mn-cs"/>
              </a:rPr>
              <a:t>Tell citizens when the crisis is over</a:t>
            </a:r>
            <a:r>
              <a:rPr lang="en-GB" sz="1080" kern="1200" dirty="0">
                <a:solidFill>
                  <a:schemeClr val="tx1"/>
                </a:solidFill>
                <a:effectLst/>
                <a:latin typeface="+mn-lt"/>
                <a:ea typeface="+mn-ea"/>
                <a:cs typeface="+mn-cs"/>
              </a:rPr>
              <a:t>: Crises, such as the floods in South-West England, often</a:t>
            </a:r>
            <a:r>
              <a:rPr lang="en-GB" sz="1080" b="1" kern="1200" dirty="0">
                <a:solidFill>
                  <a:schemeClr val="tx1"/>
                </a:solidFill>
                <a:effectLst/>
                <a:latin typeface="+mn-lt"/>
                <a:ea typeface="+mn-ea"/>
                <a:cs typeface="+mn-cs"/>
              </a:rPr>
              <a:t> </a:t>
            </a:r>
            <a:r>
              <a:rPr lang="en-GB" sz="1080" kern="1200" dirty="0">
                <a:solidFill>
                  <a:schemeClr val="tx1"/>
                </a:solidFill>
                <a:effectLst/>
                <a:latin typeface="+mn-lt"/>
                <a:ea typeface="+mn-ea"/>
                <a:cs typeface="+mn-cs"/>
              </a:rPr>
              <a:t>have a devastating economic impact upon the affected areas. To mitigate the impact of the decline in tourism in the region in 2014, Cornwall Council launched an ‘open for business’ campaign via various communication channels (own website, traditional and social media, the Visit Cornwall website, tourism and travel magazines among others). Such campaigns are important not only in reviving tourism, but also in encouraging investment in disaster-affected areas. </a:t>
            </a:r>
          </a:p>
          <a:p>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r>
              <a:rPr lang="en-GB" sz="1080" b="1" kern="1200" dirty="0">
                <a:solidFill>
                  <a:schemeClr val="tx1"/>
                </a:solidFill>
                <a:effectLst/>
                <a:latin typeface="+mn-lt"/>
                <a:ea typeface="+mn-ea"/>
                <a:cs typeface="+mn-cs"/>
              </a:rPr>
              <a:t>Use social media to support citizen-led clean-up operations</a:t>
            </a:r>
            <a:r>
              <a:rPr lang="en-GB" sz="1080" kern="1200" dirty="0">
                <a:solidFill>
                  <a:schemeClr val="tx1"/>
                </a:solidFill>
                <a:effectLst/>
                <a:latin typeface="+mn-lt"/>
                <a:ea typeface="+mn-ea"/>
                <a:cs typeface="+mn-cs"/>
              </a:rPr>
              <a:t>: Members of the public can also use social media to organise recovery operations. For example, citizens began to repair the damage caused by the riots in </a:t>
            </a:r>
            <a:r>
              <a:rPr lang="en-GB" sz="1080" kern="1200" dirty="0" err="1">
                <a:solidFill>
                  <a:schemeClr val="tx1"/>
                </a:solidFill>
                <a:effectLst/>
                <a:latin typeface="+mn-lt"/>
                <a:ea typeface="+mn-ea"/>
                <a:cs typeface="+mn-cs"/>
              </a:rPr>
              <a:t>Haren</a:t>
            </a:r>
            <a:r>
              <a:rPr lang="en-GB" sz="1080" kern="1200" dirty="0">
                <a:solidFill>
                  <a:schemeClr val="tx1"/>
                </a:solidFill>
                <a:effectLst/>
                <a:latin typeface="+mn-lt"/>
                <a:ea typeface="+mn-ea"/>
                <a:cs typeface="+mn-cs"/>
              </a:rPr>
              <a:t> under the Project Clean X initiative. Key agencies should try to promote these initiatives through re-tweeting messages of support, as well as building relationships with participating civil society organisations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Issue preparedness advice</a:t>
            </a:r>
            <a:r>
              <a:rPr lang="en-GB" sz="1080" kern="1200" dirty="0">
                <a:solidFill>
                  <a:schemeClr val="tx1"/>
                </a:solidFill>
                <a:effectLst/>
                <a:latin typeface="+mn-lt"/>
                <a:ea typeface="+mn-ea"/>
                <a:cs typeface="+mn-cs"/>
              </a:rPr>
              <a:t>: Key lessons from the incident should be recorded by emergency managers and used to inform future plans for emergency response. They should also consider issuing preparedness advice to local residents, who are likely to be receptive to such content given recent events. However, it is important not to overload citizens with information during a period in which they may still be traumatised by the incident. It may be more appropriate to consult civil society organisations in order to establish what preparedness information should be disseminated at this stage. </a:t>
            </a:r>
          </a:p>
        </p:txBody>
      </p:sp>
      <p:sp>
        <p:nvSpPr>
          <p:cNvPr id="4" name="Slide Number Placeholder 3"/>
          <p:cNvSpPr>
            <a:spLocks noGrp="1"/>
          </p:cNvSpPr>
          <p:nvPr>
            <p:ph type="sldNum" sz="quarter" idx="10"/>
          </p:nvPr>
        </p:nvSpPr>
        <p:spPr/>
        <p:txBody>
          <a:bodyPr/>
          <a:lstStyle/>
          <a:p>
            <a:fld id="{C49A4125-26CD-4450-8042-9CBD15FB7312}" type="slidenum">
              <a:rPr lang="sv-SE" smtClean="0"/>
              <a:pPr/>
              <a:t>31</a:t>
            </a:fld>
            <a:endParaRPr lang="sv-SE" dirty="0"/>
          </a:p>
        </p:txBody>
      </p:sp>
    </p:spTree>
    <p:extLst>
      <p:ext uri="{BB962C8B-B14F-4D97-AF65-F5344CB8AC3E}">
        <p14:creationId xmlns:p14="http://schemas.microsoft.com/office/powerpoint/2010/main" val="2192243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2960" rtl="0" eaLnBrk="1" fontAlgn="auto" latinLnBrk="0" hangingPunct="1">
              <a:lnSpc>
                <a:spcPct val="100000"/>
              </a:lnSpc>
              <a:spcBef>
                <a:spcPts val="0"/>
              </a:spcBef>
              <a:spcAft>
                <a:spcPts val="0"/>
              </a:spcAft>
              <a:buClrTx/>
              <a:buSzTx/>
              <a:buFontTx/>
              <a:buNone/>
              <a:tabLst/>
              <a:defRPr/>
            </a:pPr>
            <a:r>
              <a:rPr lang="en-GB" sz="1080" b="1" kern="1200" dirty="0">
                <a:solidFill>
                  <a:schemeClr val="tx1"/>
                </a:solidFill>
                <a:effectLst/>
                <a:latin typeface="+mn-lt"/>
                <a:ea typeface="+mn-ea"/>
                <a:cs typeface="+mn-cs"/>
              </a:rPr>
              <a:t>(Reilly and </a:t>
            </a:r>
            <a:r>
              <a:rPr lang="en-GB" sz="1080" b="1" kern="1200" dirty="0" err="1">
                <a:solidFill>
                  <a:schemeClr val="tx1"/>
                </a:solidFill>
                <a:effectLst/>
                <a:latin typeface="+mn-lt"/>
                <a:ea typeface="+mn-ea"/>
                <a:cs typeface="+mn-cs"/>
              </a:rPr>
              <a:t>Atanasova</a:t>
            </a:r>
            <a:r>
              <a:rPr lang="en-GB" sz="1080" b="1" kern="1200" dirty="0">
                <a:solidFill>
                  <a:schemeClr val="tx1"/>
                </a:solidFill>
                <a:effectLst/>
                <a:latin typeface="+mn-lt"/>
                <a:ea typeface="+mn-ea"/>
                <a:cs typeface="+mn-cs"/>
              </a:rPr>
              <a:t> 2016 [</a:t>
            </a:r>
            <a:r>
              <a:rPr lang="en-GB" sz="1080" b="1" kern="1200" dirty="0" err="1">
                <a:solidFill>
                  <a:schemeClr val="tx1"/>
                </a:solidFill>
                <a:effectLst/>
                <a:latin typeface="+mn-lt"/>
                <a:ea typeface="+mn-ea"/>
                <a:cs typeface="+mn-cs"/>
              </a:rPr>
              <a:t>D3.3</a:t>
            </a:r>
            <a:r>
              <a:rPr lang="en-GB" sz="1080" b="1" kern="1200" dirty="0">
                <a:solidFill>
                  <a:schemeClr val="tx1"/>
                </a:solidFill>
                <a:effectLst/>
                <a:latin typeface="+mn-lt"/>
                <a:ea typeface="+mn-ea"/>
                <a:cs typeface="+mn-cs"/>
              </a:rPr>
              <a:t>]: 40)</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32</a:t>
            </a:fld>
            <a:endParaRPr lang="sv-SE" dirty="0"/>
          </a:p>
        </p:txBody>
      </p:sp>
    </p:spTree>
    <p:extLst>
      <p:ext uri="{BB962C8B-B14F-4D97-AF65-F5344CB8AC3E}">
        <p14:creationId xmlns:p14="http://schemas.microsoft.com/office/powerpoint/2010/main" val="2394599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Five key guidelines for effective communication between blue light organisations and members of the public during crisis situations were identified in the work done for the </a:t>
            </a:r>
            <a:r>
              <a:rPr lang="en-GB" sz="1080" kern="1200" dirty="0" err="1">
                <a:solidFill>
                  <a:schemeClr val="tx1"/>
                </a:solidFill>
                <a:effectLst/>
                <a:latin typeface="+mn-lt"/>
                <a:ea typeface="+mn-ea"/>
                <a:cs typeface="+mn-cs"/>
              </a:rPr>
              <a:t>CascEff</a:t>
            </a:r>
            <a:r>
              <a:rPr lang="en-GB" sz="1080" kern="1200" dirty="0">
                <a:solidFill>
                  <a:schemeClr val="tx1"/>
                </a:solidFill>
                <a:effectLst/>
                <a:latin typeface="+mn-lt"/>
                <a:ea typeface="+mn-ea"/>
                <a:cs typeface="+mn-cs"/>
              </a:rPr>
              <a:t> project (see Reilly and </a:t>
            </a:r>
            <a:r>
              <a:rPr lang="en-GB" sz="1080" kern="1200" dirty="0" err="1">
                <a:solidFill>
                  <a:schemeClr val="tx1"/>
                </a:solidFill>
                <a:effectLst/>
                <a:latin typeface="+mn-lt"/>
                <a:ea typeface="+mn-ea"/>
                <a:cs typeface="+mn-cs"/>
              </a:rPr>
              <a:t>Atanasova</a:t>
            </a:r>
            <a:r>
              <a:rPr lang="en-GB" sz="1080" kern="1200" dirty="0">
                <a:solidFill>
                  <a:schemeClr val="tx1"/>
                </a:solidFill>
                <a:effectLst/>
                <a:latin typeface="+mn-lt"/>
                <a:ea typeface="+mn-ea"/>
                <a:cs typeface="+mn-cs"/>
              </a:rPr>
              <a:t> 2016 [</a:t>
            </a:r>
            <a:r>
              <a:rPr lang="en-GB" sz="1080" kern="1200" dirty="0" err="1">
                <a:solidFill>
                  <a:schemeClr val="tx1"/>
                </a:solidFill>
                <a:effectLst/>
                <a:latin typeface="+mn-lt"/>
                <a:ea typeface="+mn-ea"/>
                <a:cs typeface="+mn-cs"/>
              </a:rPr>
              <a:t>D3.3</a:t>
            </a:r>
            <a:r>
              <a:rPr lang="en-GB" sz="1080" kern="1200" dirty="0">
                <a:solidFill>
                  <a:schemeClr val="tx1"/>
                </a:solidFill>
                <a:effectLst/>
                <a:latin typeface="+mn-lt"/>
                <a:ea typeface="+mn-ea"/>
                <a:cs typeface="+mn-cs"/>
              </a:rPr>
              <a:t>]; Reilly and </a:t>
            </a:r>
            <a:r>
              <a:rPr lang="en-GB" sz="1080" kern="1200" dirty="0" err="1">
                <a:solidFill>
                  <a:schemeClr val="tx1"/>
                </a:solidFill>
                <a:effectLst/>
                <a:latin typeface="+mn-lt"/>
                <a:ea typeface="+mn-ea"/>
                <a:cs typeface="+mn-cs"/>
              </a:rPr>
              <a:t>Atanasova</a:t>
            </a:r>
            <a:r>
              <a:rPr lang="en-GB" sz="1080" kern="1200" dirty="0">
                <a:solidFill>
                  <a:schemeClr val="tx1"/>
                </a:solidFill>
                <a:effectLst/>
                <a:latin typeface="+mn-lt"/>
                <a:ea typeface="+mn-ea"/>
                <a:cs typeface="+mn-cs"/>
              </a:rPr>
              <a:t> 2016 [</a:t>
            </a:r>
            <a:r>
              <a:rPr lang="en-GB" sz="1080" kern="1200" dirty="0" err="1">
                <a:solidFill>
                  <a:schemeClr val="tx1"/>
                </a:solidFill>
                <a:effectLst/>
                <a:latin typeface="+mn-lt"/>
                <a:ea typeface="+mn-ea"/>
                <a:cs typeface="+mn-cs"/>
              </a:rPr>
              <a:t>D3.4</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1) </a:t>
            </a:r>
            <a:r>
              <a:rPr lang="en-GB" sz="1080" b="1" kern="1200" dirty="0">
                <a:solidFill>
                  <a:schemeClr val="tx1"/>
                </a:solidFill>
                <a:effectLst/>
                <a:latin typeface="+mn-lt"/>
                <a:ea typeface="+mn-ea"/>
                <a:cs typeface="+mn-cs"/>
              </a:rPr>
              <a:t>S</a:t>
            </a:r>
            <a:r>
              <a:rPr lang="en-GB" sz="1080" kern="1200" dirty="0">
                <a:solidFill>
                  <a:schemeClr val="tx1"/>
                </a:solidFill>
                <a:effectLst/>
                <a:latin typeface="+mn-lt"/>
                <a:ea typeface="+mn-ea"/>
                <a:cs typeface="+mn-cs"/>
              </a:rPr>
              <a:t>tudy the information-seeking behaviours of your audience before deciding upon which communication platforms to use during crisis situations;</a:t>
            </a:r>
          </a:p>
          <a:p>
            <a:r>
              <a:rPr lang="en-GB" sz="1080" kern="1200" dirty="0">
                <a:solidFill>
                  <a:schemeClr val="tx1"/>
                </a:solidFill>
                <a:effectLst/>
                <a:latin typeface="+mn-lt"/>
                <a:ea typeface="+mn-ea"/>
                <a:cs typeface="+mn-cs"/>
              </a:rPr>
              <a:t>2) </a:t>
            </a:r>
            <a:r>
              <a:rPr lang="en-GB" sz="1080" b="1" kern="1200" dirty="0">
                <a:solidFill>
                  <a:schemeClr val="tx1"/>
                </a:solidFill>
                <a:effectLst/>
                <a:latin typeface="+mn-lt"/>
                <a:ea typeface="+mn-ea"/>
                <a:cs typeface="+mn-cs"/>
              </a:rPr>
              <a:t>P</a:t>
            </a:r>
            <a:r>
              <a:rPr lang="en-GB" sz="1080" kern="1200" dirty="0">
                <a:solidFill>
                  <a:schemeClr val="tx1"/>
                </a:solidFill>
                <a:effectLst/>
                <a:latin typeface="+mn-lt"/>
                <a:ea typeface="+mn-ea"/>
                <a:cs typeface="+mn-cs"/>
              </a:rPr>
              <a:t>repare for the loss of critical infrastructure during such incidents by employing a communication mix that includes both traditional and digital media; </a:t>
            </a:r>
          </a:p>
          <a:p>
            <a:r>
              <a:rPr lang="en-GB" sz="1080" kern="1200" dirty="0">
                <a:solidFill>
                  <a:schemeClr val="tx1"/>
                </a:solidFill>
                <a:effectLst/>
                <a:latin typeface="+mn-lt"/>
                <a:ea typeface="+mn-ea"/>
                <a:cs typeface="+mn-cs"/>
              </a:rPr>
              <a:t>3) </a:t>
            </a:r>
            <a:r>
              <a:rPr lang="en-GB" sz="1080" b="1" kern="1200" dirty="0">
                <a:solidFill>
                  <a:schemeClr val="tx1"/>
                </a:solidFill>
                <a:effectLst/>
                <a:latin typeface="+mn-lt"/>
                <a:ea typeface="+mn-ea"/>
                <a:cs typeface="+mn-cs"/>
              </a:rPr>
              <a:t>E</a:t>
            </a:r>
            <a:r>
              <a:rPr lang="en-GB" sz="1080" kern="1200" dirty="0">
                <a:solidFill>
                  <a:schemeClr val="tx1"/>
                </a:solidFill>
                <a:effectLst/>
                <a:latin typeface="+mn-lt"/>
                <a:ea typeface="+mn-ea"/>
                <a:cs typeface="+mn-cs"/>
              </a:rPr>
              <a:t>ngage key stakeholders e.g. civil society organisations in order to ensure that the information shared with the general public is both accurate and consistent;</a:t>
            </a:r>
          </a:p>
          <a:p>
            <a:r>
              <a:rPr lang="en-GB" sz="1080" kern="1200" dirty="0">
                <a:solidFill>
                  <a:schemeClr val="tx1"/>
                </a:solidFill>
                <a:effectLst/>
                <a:latin typeface="+mn-lt"/>
                <a:ea typeface="+mn-ea"/>
                <a:cs typeface="+mn-cs"/>
              </a:rPr>
              <a:t>4) </a:t>
            </a:r>
            <a:r>
              <a:rPr lang="en-GB" sz="1080" b="1" kern="1200" dirty="0">
                <a:solidFill>
                  <a:schemeClr val="tx1"/>
                </a:solidFill>
                <a:effectLst/>
                <a:latin typeface="+mn-lt"/>
                <a:ea typeface="+mn-ea"/>
                <a:cs typeface="+mn-cs"/>
              </a:rPr>
              <a:t>A</a:t>
            </a:r>
            <a:r>
              <a:rPr lang="en-GB" sz="1080" kern="1200" dirty="0">
                <a:solidFill>
                  <a:schemeClr val="tx1"/>
                </a:solidFill>
                <a:effectLst/>
                <a:latin typeface="+mn-lt"/>
                <a:ea typeface="+mn-ea"/>
                <a:cs typeface="+mn-cs"/>
              </a:rPr>
              <a:t>lways consider the ethical implications of using crowdsourced information obtained from social media sites; and</a:t>
            </a:r>
          </a:p>
          <a:p>
            <a:r>
              <a:rPr lang="en-GB" sz="1080" kern="1200" dirty="0">
                <a:solidFill>
                  <a:schemeClr val="tx1"/>
                </a:solidFill>
                <a:effectLst/>
                <a:latin typeface="+mn-lt"/>
                <a:ea typeface="+mn-ea"/>
                <a:cs typeface="+mn-cs"/>
              </a:rPr>
              <a:t>5) </a:t>
            </a:r>
            <a:r>
              <a:rPr lang="en-GB" sz="1080" b="1" kern="1200" dirty="0">
                <a:solidFill>
                  <a:schemeClr val="tx1"/>
                </a:solidFill>
                <a:effectLst/>
                <a:latin typeface="+mn-lt"/>
                <a:ea typeface="+mn-ea"/>
                <a:cs typeface="+mn-cs"/>
              </a:rPr>
              <a:t>K</a:t>
            </a:r>
            <a:r>
              <a:rPr lang="en-GB" sz="1080" kern="1200" dirty="0">
                <a:solidFill>
                  <a:schemeClr val="tx1"/>
                </a:solidFill>
                <a:effectLst/>
                <a:latin typeface="+mn-lt"/>
                <a:ea typeface="+mn-ea"/>
                <a:cs typeface="+mn-cs"/>
              </a:rPr>
              <a:t>nowledge gained from previous incidents should be used to inform future communication strategies.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Emergency managers should implement these ‘SPEAK’ guidelines at each key stage of a disaster (from mitigation to recovery) in order to prevent the disruption of information relations that has the potential to lead to cascading effects (Powell and Rayner, 1952). </a:t>
            </a:r>
          </a:p>
        </p:txBody>
      </p:sp>
      <p:sp>
        <p:nvSpPr>
          <p:cNvPr id="4" name="Slide Number Placeholder 3"/>
          <p:cNvSpPr>
            <a:spLocks noGrp="1"/>
          </p:cNvSpPr>
          <p:nvPr>
            <p:ph type="sldNum" sz="quarter" idx="10"/>
          </p:nvPr>
        </p:nvSpPr>
        <p:spPr/>
        <p:txBody>
          <a:bodyPr/>
          <a:lstStyle/>
          <a:p>
            <a:fld id="{C49A4125-26CD-4450-8042-9CBD15FB7312}" type="slidenum">
              <a:rPr lang="sv-SE" smtClean="0"/>
              <a:pPr/>
              <a:t>33</a:t>
            </a:fld>
            <a:endParaRPr lang="sv-SE" dirty="0"/>
          </a:p>
        </p:txBody>
      </p:sp>
    </p:spTree>
    <p:extLst>
      <p:ext uri="{BB962C8B-B14F-4D97-AF65-F5344CB8AC3E}">
        <p14:creationId xmlns:p14="http://schemas.microsoft.com/office/powerpoint/2010/main" val="2757378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4188" y="685800"/>
            <a:ext cx="3451225" cy="1941513"/>
          </a:xfrm>
        </p:spPr>
      </p:sp>
      <p:sp>
        <p:nvSpPr>
          <p:cNvPr id="3" name="Notes Placeholder 2"/>
          <p:cNvSpPr>
            <a:spLocks noGrp="1"/>
          </p:cNvSpPr>
          <p:nvPr>
            <p:ph type="body" idx="1"/>
          </p:nvPr>
        </p:nvSpPr>
        <p:spPr>
          <a:xfrm>
            <a:off x="707613" y="3202782"/>
            <a:ext cx="5486400" cy="4114800"/>
          </a:xfrm>
        </p:spPr>
        <p:txBody>
          <a:bodyPr/>
          <a:lstStyle/>
          <a:p>
            <a:r>
              <a:rPr lang="en-GB" sz="1080" b="1" kern="1200" dirty="0">
                <a:solidFill>
                  <a:schemeClr val="tx1"/>
                </a:solidFill>
                <a:effectLst/>
                <a:latin typeface="+mn-lt"/>
                <a:ea typeface="+mn-ea"/>
                <a:cs typeface="+mn-cs"/>
              </a:rPr>
              <a:t>1 Study the information-seeking behaviours of your audience before deciding upon which communication platforms to use during crisis situations</a:t>
            </a:r>
            <a:endParaRPr lang="en-GB" sz="1080" kern="1200" dirty="0">
              <a:solidFill>
                <a:schemeClr val="tx1"/>
              </a:solidFill>
              <a:effectLst/>
              <a:latin typeface="+mn-lt"/>
              <a:ea typeface="+mn-ea"/>
              <a:cs typeface="+mn-cs"/>
            </a:endParaRPr>
          </a:p>
          <a:p>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r>
              <a:rPr lang="en-GB" sz="1080" b="1" kern="1200" dirty="0">
                <a:solidFill>
                  <a:schemeClr val="tx1"/>
                </a:solidFill>
                <a:effectLst/>
                <a:latin typeface="+mn-lt"/>
                <a:ea typeface="+mn-ea"/>
                <a:cs typeface="+mn-cs"/>
              </a:rPr>
              <a:t>People tend to search for information about disasters when they perceive that these events are likely to directly threaten their own lives or property</a:t>
            </a:r>
            <a:r>
              <a:rPr lang="en-GB" sz="1080" kern="1200" dirty="0">
                <a:solidFill>
                  <a:schemeClr val="tx1"/>
                </a:solidFill>
                <a:effectLst/>
                <a:latin typeface="+mn-lt"/>
                <a:ea typeface="+mn-ea"/>
                <a:cs typeface="+mn-cs"/>
              </a:rPr>
              <a:t> (</a:t>
            </a:r>
            <a:r>
              <a:rPr lang="en-GB" sz="1080" kern="1200" dirty="0" err="1">
                <a:solidFill>
                  <a:schemeClr val="tx1"/>
                </a:solidFill>
                <a:effectLst/>
                <a:latin typeface="+mn-lt"/>
                <a:ea typeface="+mn-ea"/>
                <a:cs typeface="+mn-cs"/>
              </a:rPr>
              <a:t>Westerman</a:t>
            </a:r>
            <a:r>
              <a:rPr lang="en-GB" sz="1080" kern="1200" dirty="0">
                <a:solidFill>
                  <a:schemeClr val="tx1"/>
                </a:solidFill>
                <a:effectLst/>
                <a:latin typeface="+mn-lt"/>
                <a:ea typeface="+mn-ea"/>
                <a:cs typeface="+mn-cs"/>
              </a:rPr>
              <a:t> and Spence 2013). Such information </a:t>
            </a:r>
            <a:r>
              <a:rPr lang="en-GB" sz="1080" b="1" kern="1200" dirty="0">
                <a:solidFill>
                  <a:schemeClr val="tx1"/>
                </a:solidFill>
                <a:effectLst/>
                <a:latin typeface="+mn-lt"/>
                <a:ea typeface="+mn-ea"/>
                <a:cs typeface="+mn-cs"/>
              </a:rPr>
              <a:t>‘needs’</a:t>
            </a:r>
            <a:r>
              <a:rPr lang="en-GB" sz="1080" kern="1200" dirty="0">
                <a:solidFill>
                  <a:schemeClr val="tx1"/>
                </a:solidFill>
                <a:effectLst/>
                <a:latin typeface="+mn-lt"/>
                <a:ea typeface="+mn-ea"/>
                <a:cs typeface="+mn-cs"/>
              </a:rPr>
              <a:t> depends on to how the course of the disaster will affect citizens (otherwise known as situational awareness), but also occurs when individuals try to reach out to family and friends in order to check whether they are safe from harm (</a:t>
            </a:r>
            <a:r>
              <a:rPr lang="en-GB" sz="1080" kern="1200" dirty="0" err="1">
                <a:solidFill>
                  <a:schemeClr val="tx1"/>
                </a:solidFill>
                <a:effectLst/>
                <a:latin typeface="+mn-lt"/>
                <a:ea typeface="+mn-ea"/>
                <a:cs typeface="+mn-cs"/>
              </a:rPr>
              <a:t>Thelwall</a:t>
            </a:r>
            <a:r>
              <a:rPr lang="en-GB" sz="1080" kern="1200" dirty="0">
                <a:solidFill>
                  <a:schemeClr val="tx1"/>
                </a:solidFill>
                <a:effectLst/>
                <a:latin typeface="+mn-lt"/>
                <a:ea typeface="+mn-ea"/>
                <a:cs typeface="+mn-cs"/>
              </a:rPr>
              <a:t> and Stewart, 2007). Individuals may also search for information on which organisations are responsible for </a:t>
            </a:r>
            <a:r>
              <a:rPr lang="en-GB" sz="1080" b="1" kern="1200" dirty="0">
                <a:solidFill>
                  <a:schemeClr val="tx1"/>
                </a:solidFill>
                <a:effectLst/>
                <a:latin typeface="+mn-lt"/>
                <a:ea typeface="+mn-ea"/>
                <a:cs typeface="+mn-cs"/>
              </a:rPr>
              <a:t>delivering disaster recovery missions</a:t>
            </a:r>
            <a:r>
              <a:rPr lang="en-GB" sz="1080" kern="1200" dirty="0">
                <a:solidFill>
                  <a:schemeClr val="tx1"/>
                </a:solidFill>
                <a:effectLst/>
                <a:latin typeface="+mn-lt"/>
                <a:ea typeface="+mn-ea"/>
                <a:cs typeface="+mn-cs"/>
              </a:rPr>
              <a:t> in affected areas (van Leuven, 2009). Previous research, which draws heavily on the uses and gratification theory of </a:t>
            </a:r>
            <a:r>
              <a:rPr lang="en-GB" sz="1080" kern="1200" dirty="0" err="1">
                <a:solidFill>
                  <a:schemeClr val="tx1"/>
                </a:solidFill>
                <a:effectLst/>
                <a:latin typeface="+mn-lt"/>
                <a:ea typeface="+mn-ea"/>
                <a:cs typeface="+mn-cs"/>
              </a:rPr>
              <a:t>Blumler</a:t>
            </a:r>
            <a:r>
              <a:rPr lang="en-GB" sz="1080" kern="1200" dirty="0">
                <a:solidFill>
                  <a:schemeClr val="tx1"/>
                </a:solidFill>
                <a:effectLst/>
                <a:latin typeface="+mn-lt"/>
                <a:ea typeface="+mn-ea"/>
                <a:cs typeface="+mn-cs"/>
              </a:rPr>
              <a:t> and Katz (1974), suggests that </a:t>
            </a:r>
            <a:r>
              <a:rPr lang="en-GB" sz="1080" b="1" kern="1200" dirty="0">
                <a:solidFill>
                  <a:schemeClr val="tx1"/>
                </a:solidFill>
                <a:effectLst/>
                <a:latin typeface="+mn-lt"/>
                <a:ea typeface="+mn-ea"/>
                <a:cs typeface="+mn-cs"/>
              </a:rPr>
              <a:t>individuals turn to those media platforms that are perceived to satisfy their information ‘needs’ during crises</a:t>
            </a:r>
            <a:r>
              <a:rPr lang="en-GB" sz="1080" kern="1200" dirty="0">
                <a:solidFill>
                  <a:schemeClr val="tx1"/>
                </a:solidFill>
                <a:effectLst/>
                <a:latin typeface="+mn-lt"/>
                <a:ea typeface="+mn-ea"/>
                <a:cs typeface="+mn-cs"/>
              </a:rPr>
              <a:t> (Austin et al., 2012).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Social media</a:t>
            </a:r>
            <a:r>
              <a:rPr lang="en-GB" sz="1080" kern="1200" dirty="0">
                <a:solidFill>
                  <a:schemeClr val="tx1"/>
                </a:solidFill>
                <a:effectLst/>
                <a:latin typeface="+mn-lt"/>
                <a:ea typeface="+mn-ea"/>
                <a:cs typeface="+mn-cs"/>
              </a:rPr>
              <a:t> sites such as Facebook and Twitter not only make it easier for citizens to follow breaking news in real-time, but also help bring together those communities that have experienced trauma due to a man-made or natural disaster (Murthy, 2012). Heavy social media users, such as those aged between 16 and 24 years old, are likely to perceive that these sites are more credible than traditional media as they provide crisis information that is not available elsewhere (Sutton et al., 2008). The frequency of updates available on social media may also provide advantages for emergency management communicators who wish to share accurate, real-time information with members of the public. The amplification and serial transmission of crisis messages can be encouraged through the ‘retweet’ function on the microblogging site Twitter. There has also been some evidence to suggest that citizens use these sites to search for information to corroborate warning messages before deciding how to act upon them (Sutton et al., 2014). Recent data (Kemp 2017) show that</a:t>
            </a:r>
            <a:r>
              <a:rPr lang="en-GB" sz="1080" b="1" kern="1200" dirty="0">
                <a:solidFill>
                  <a:schemeClr val="tx1"/>
                </a:solidFill>
                <a:effectLst/>
                <a:latin typeface="+mn-lt"/>
                <a:ea typeface="+mn-ea"/>
                <a:cs typeface="+mn-cs"/>
              </a:rPr>
              <a:t> half</a:t>
            </a:r>
            <a:r>
              <a:rPr lang="en-GB" sz="1080" kern="1200" dirty="0">
                <a:solidFill>
                  <a:schemeClr val="tx1"/>
                </a:solidFill>
                <a:effectLst/>
                <a:latin typeface="+mn-lt"/>
                <a:ea typeface="+mn-ea"/>
                <a:cs typeface="+mn-cs"/>
              </a:rPr>
              <a:t> of the world’s population used the internet in 2017, and that social media users increased globally of </a:t>
            </a:r>
            <a:r>
              <a:rPr lang="en-GB" sz="1080" b="1" kern="1200" dirty="0">
                <a:solidFill>
                  <a:schemeClr val="tx1"/>
                </a:solidFill>
                <a:effectLst/>
                <a:latin typeface="+mn-lt"/>
                <a:ea typeface="+mn-ea"/>
                <a:cs typeface="+mn-cs"/>
              </a:rPr>
              <a:t>21%</a:t>
            </a:r>
            <a:r>
              <a:rPr lang="en-GB" sz="1080" kern="1200" dirty="0">
                <a:solidFill>
                  <a:schemeClr val="tx1"/>
                </a:solidFill>
                <a:effectLst/>
                <a:latin typeface="+mn-lt"/>
                <a:ea typeface="+mn-ea"/>
                <a:cs typeface="+mn-cs"/>
              </a:rPr>
              <a:t> in just two years between 2015 and 2017. In addition, data estimated 637 million internet European users, and </a:t>
            </a:r>
            <a:r>
              <a:rPr lang="en-GB" sz="1080" b="1" kern="1200" dirty="0">
                <a:solidFill>
                  <a:schemeClr val="tx1"/>
                </a:solidFill>
                <a:effectLst/>
                <a:latin typeface="+mn-lt"/>
                <a:ea typeface="+mn-ea"/>
                <a:cs typeface="+mn-cs"/>
              </a:rPr>
              <a:t>412 million</a:t>
            </a:r>
            <a:r>
              <a:rPr lang="en-GB" sz="1080" kern="1200" dirty="0">
                <a:solidFill>
                  <a:schemeClr val="tx1"/>
                </a:solidFill>
                <a:effectLst/>
                <a:latin typeface="+mn-lt"/>
                <a:ea typeface="+mn-ea"/>
                <a:cs typeface="+mn-cs"/>
              </a:rPr>
              <a:t> active social media users across </a:t>
            </a:r>
            <a:r>
              <a:rPr lang="en-GB" sz="1080" b="1" kern="1200" dirty="0">
                <a:solidFill>
                  <a:schemeClr val="tx1"/>
                </a:solidFill>
                <a:effectLst/>
                <a:latin typeface="+mn-lt"/>
                <a:ea typeface="+mn-ea"/>
                <a:cs typeface="+mn-cs"/>
              </a:rPr>
              <a:t>Europe</a:t>
            </a:r>
            <a:r>
              <a:rPr lang="en-GB" sz="1080" kern="1200" dirty="0">
                <a:solidFill>
                  <a:schemeClr val="tx1"/>
                </a:solidFill>
                <a:effectLst/>
                <a:latin typeface="+mn-lt"/>
                <a:ea typeface="+mn-ea"/>
                <a:cs typeface="+mn-cs"/>
              </a:rPr>
              <a:t> at the start of 2017. Of these, 340 million actively used mobile devices to engage with social media (Kemp 2017).</a:t>
            </a:r>
          </a:p>
          <a:p>
            <a:r>
              <a:rPr lang="en-GB" sz="108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49A4125-26CD-4450-8042-9CBD15FB7312}" type="slidenum">
              <a:rPr lang="sv-SE" smtClean="0"/>
              <a:pPr/>
              <a:t>34</a:t>
            </a:fld>
            <a:endParaRPr lang="sv-SE" dirty="0"/>
          </a:p>
        </p:txBody>
      </p:sp>
    </p:spTree>
    <p:extLst>
      <p:ext uri="{BB962C8B-B14F-4D97-AF65-F5344CB8AC3E}">
        <p14:creationId xmlns:p14="http://schemas.microsoft.com/office/powerpoint/2010/main" val="2332157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67275" y="323850"/>
            <a:ext cx="1611313" cy="906463"/>
          </a:xfrm>
        </p:spPr>
      </p:sp>
      <p:sp>
        <p:nvSpPr>
          <p:cNvPr id="3" name="Notes Placeholder 2"/>
          <p:cNvSpPr>
            <a:spLocks noGrp="1"/>
          </p:cNvSpPr>
          <p:nvPr>
            <p:ph type="body" idx="1"/>
          </p:nvPr>
        </p:nvSpPr>
        <p:spPr>
          <a:xfrm>
            <a:off x="404664" y="1081088"/>
            <a:ext cx="6072336" cy="4114800"/>
          </a:xfrm>
        </p:spPr>
        <p:txBody>
          <a:bodyPr/>
          <a:lstStyle/>
          <a:p>
            <a:r>
              <a:rPr lang="en-GB" sz="1000" kern="1200" dirty="0">
                <a:solidFill>
                  <a:schemeClr val="tx1"/>
                </a:solidFill>
                <a:effectLst/>
                <a:latin typeface="+mn-lt"/>
                <a:ea typeface="+mn-ea"/>
                <a:cs typeface="+mn-cs"/>
              </a:rPr>
              <a:t>That is </a:t>
            </a:r>
            <a:r>
              <a:rPr lang="en-GB" sz="1000" b="1" kern="1200" dirty="0">
                <a:solidFill>
                  <a:schemeClr val="tx1"/>
                </a:solidFill>
                <a:effectLst/>
                <a:latin typeface="+mn-lt"/>
                <a:ea typeface="+mn-ea"/>
                <a:cs typeface="+mn-cs"/>
              </a:rPr>
              <a:t>not to say that social media should automatically be viewed as the most effective mode of communication</a:t>
            </a:r>
            <a:r>
              <a:rPr lang="en-GB" sz="1000" kern="1200" dirty="0">
                <a:solidFill>
                  <a:schemeClr val="tx1"/>
                </a:solidFill>
                <a:effectLst/>
                <a:latin typeface="+mn-lt"/>
                <a:ea typeface="+mn-ea"/>
                <a:cs typeface="+mn-cs"/>
              </a:rPr>
              <a:t> adopted by key stakeholders during the various stages of a disaster. The persistence of the </a:t>
            </a:r>
            <a:r>
              <a:rPr lang="en-GB" sz="1000" b="1" kern="1200" dirty="0">
                <a:solidFill>
                  <a:schemeClr val="tx1"/>
                </a:solidFill>
                <a:effectLst/>
                <a:latin typeface="+mn-lt"/>
                <a:ea typeface="+mn-ea"/>
                <a:cs typeface="+mn-cs"/>
              </a:rPr>
              <a:t>digital divide</a:t>
            </a:r>
            <a:r>
              <a:rPr lang="en-GB" sz="1000" kern="1200" dirty="0">
                <a:solidFill>
                  <a:schemeClr val="tx1"/>
                </a:solidFill>
                <a:effectLst/>
                <a:latin typeface="+mn-lt"/>
                <a:ea typeface="+mn-ea"/>
                <a:cs typeface="+mn-cs"/>
              </a:rPr>
              <a:t> (the persistence of the gap between those who are able to benefit from the internet and those who are not) militates against the adoption of crisis communication strategies that rely solely on digital media technologies. Only about half of the European population can be characterised as active social media users (Kemp 2017), with a 21 percent identified as completely off-line (</a:t>
            </a:r>
            <a:r>
              <a:rPr lang="en-GB" sz="1000" kern="1200" dirty="0" err="1">
                <a:solidFill>
                  <a:schemeClr val="tx1"/>
                </a:solidFill>
                <a:effectLst/>
                <a:latin typeface="+mn-lt"/>
                <a:ea typeface="+mn-ea"/>
                <a:cs typeface="+mn-cs"/>
              </a:rPr>
              <a:t>ITU</a:t>
            </a:r>
            <a:r>
              <a:rPr lang="en-GB" sz="1000" kern="1200" dirty="0">
                <a:solidFill>
                  <a:schemeClr val="tx1"/>
                </a:solidFill>
                <a:effectLst/>
                <a:latin typeface="+mn-lt"/>
                <a:ea typeface="+mn-ea"/>
                <a:cs typeface="+mn-cs"/>
              </a:rPr>
              <a:t> 2016). Although the gap between rural and national internet penetration rates in European Union member states has decreased from 11 percentage points in 2010 to 7 percentage points in 2016 (European Commission 2017), there are still some geographical areas that have little to no internet connectivity. Such broadband ‘blackspots’ have implications for police and fire and rescue services situated in rural areas within the UK. For example, in 2015 the </a:t>
            </a:r>
            <a:r>
              <a:rPr lang="en-GB" sz="1000" kern="1200" dirty="0" err="1">
                <a:solidFill>
                  <a:schemeClr val="tx1"/>
                </a:solidFill>
                <a:effectLst/>
                <a:latin typeface="+mn-lt"/>
                <a:ea typeface="+mn-ea"/>
                <a:cs typeface="+mn-cs"/>
              </a:rPr>
              <a:t>Llanberis</a:t>
            </a:r>
            <a:r>
              <a:rPr lang="en-GB" sz="1000" kern="1200" dirty="0">
                <a:solidFill>
                  <a:schemeClr val="tx1"/>
                </a:solidFill>
                <a:effectLst/>
                <a:latin typeface="+mn-lt"/>
                <a:ea typeface="+mn-ea"/>
                <a:cs typeface="+mn-cs"/>
              </a:rPr>
              <a:t> Mountain Service reported that the slow and unreliable internet connection in Snowdonia, North Wales (with speeds said to be below </a:t>
            </a:r>
            <a:r>
              <a:rPr lang="en-GB" sz="1000" kern="1200" dirty="0" err="1">
                <a:solidFill>
                  <a:schemeClr val="tx1"/>
                </a:solidFill>
                <a:effectLst/>
                <a:latin typeface="+mn-lt"/>
                <a:ea typeface="+mn-ea"/>
                <a:cs typeface="+mn-cs"/>
              </a:rPr>
              <a:t>1Mb</a:t>
            </a:r>
            <a:r>
              <a:rPr lang="en-GB" sz="1000" kern="1200" dirty="0">
                <a:solidFill>
                  <a:schemeClr val="tx1"/>
                </a:solidFill>
                <a:effectLst/>
                <a:latin typeface="+mn-lt"/>
                <a:ea typeface="+mn-ea"/>
                <a:cs typeface="+mn-cs"/>
              </a:rPr>
              <a:t>/s) hindered their efforts to use digital media tools to locate injured mountaineers (</a:t>
            </a:r>
            <a:r>
              <a:rPr lang="en-GB" sz="1000" kern="1200" dirty="0" err="1">
                <a:solidFill>
                  <a:schemeClr val="tx1"/>
                </a:solidFill>
                <a:effectLst/>
                <a:latin typeface="+mn-lt"/>
                <a:ea typeface="+mn-ea"/>
                <a:cs typeface="+mn-cs"/>
              </a:rPr>
              <a:t>Reisdorf</a:t>
            </a:r>
            <a:r>
              <a:rPr lang="en-GB" sz="1000" kern="1200" dirty="0">
                <a:solidFill>
                  <a:schemeClr val="tx1"/>
                </a:solidFill>
                <a:effectLst/>
                <a:latin typeface="+mn-lt"/>
                <a:ea typeface="+mn-ea"/>
                <a:cs typeface="+mn-cs"/>
              </a:rPr>
              <a:t>, B. and </a:t>
            </a:r>
            <a:r>
              <a:rPr lang="en-GB" sz="1000" kern="1200" dirty="0" err="1">
                <a:solidFill>
                  <a:schemeClr val="tx1"/>
                </a:solidFill>
                <a:effectLst/>
                <a:latin typeface="+mn-lt"/>
                <a:ea typeface="+mn-ea"/>
                <a:cs typeface="+mn-cs"/>
              </a:rPr>
              <a:t>Oostveen</a:t>
            </a:r>
            <a:r>
              <a:rPr lang="en-GB" sz="1000" kern="1200" dirty="0">
                <a:solidFill>
                  <a:schemeClr val="tx1"/>
                </a:solidFill>
                <a:effectLst/>
                <a:latin typeface="+mn-lt"/>
                <a:ea typeface="+mn-ea"/>
                <a:cs typeface="+mn-cs"/>
              </a:rPr>
              <a:t> 2015). As well as the digital divide, there remains some </a:t>
            </a:r>
            <a:r>
              <a:rPr lang="en-GB" sz="1000" kern="1200" dirty="0" err="1">
                <a:solidFill>
                  <a:schemeClr val="tx1"/>
                </a:solidFill>
                <a:effectLst/>
                <a:latin typeface="+mn-lt"/>
                <a:ea typeface="+mn-ea"/>
                <a:cs typeface="+mn-cs"/>
              </a:rPr>
              <a:t>skepticism</a:t>
            </a:r>
            <a:r>
              <a:rPr lang="en-GB" sz="1000" kern="1200" dirty="0">
                <a:solidFill>
                  <a:schemeClr val="tx1"/>
                </a:solidFill>
                <a:effectLst/>
                <a:latin typeface="+mn-lt"/>
                <a:ea typeface="+mn-ea"/>
                <a:cs typeface="+mn-cs"/>
              </a:rPr>
              <a:t> amongst users about the </a:t>
            </a:r>
            <a:r>
              <a:rPr lang="en-GB" sz="1000" b="1" kern="1200" dirty="0">
                <a:solidFill>
                  <a:schemeClr val="tx1"/>
                </a:solidFill>
                <a:effectLst/>
                <a:latin typeface="+mn-lt"/>
                <a:ea typeface="+mn-ea"/>
                <a:cs typeface="+mn-cs"/>
              </a:rPr>
              <a:t>accuracy and trustworthiness</a:t>
            </a:r>
            <a:r>
              <a:rPr lang="en-GB" sz="1000" kern="1200" dirty="0">
                <a:solidFill>
                  <a:schemeClr val="tx1"/>
                </a:solidFill>
                <a:effectLst/>
                <a:latin typeface="+mn-lt"/>
                <a:ea typeface="+mn-ea"/>
                <a:cs typeface="+mn-cs"/>
              </a:rPr>
              <a:t> of information posted online.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While acknowledging the </a:t>
            </a:r>
            <a:r>
              <a:rPr lang="en-GB" sz="1000" b="1" kern="1200" dirty="0">
                <a:solidFill>
                  <a:schemeClr val="tx1"/>
                </a:solidFill>
                <a:effectLst/>
                <a:latin typeface="+mn-lt"/>
                <a:ea typeface="+mn-ea"/>
                <a:cs typeface="+mn-cs"/>
              </a:rPr>
              <a:t>integral role of social media in ‘spreading’ crisis information</a:t>
            </a:r>
            <a:r>
              <a:rPr lang="en-GB" sz="1000" kern="1200" dirty="0">
                <a:solidFill>
                  <a:schemeClr val="tx1"/>
                </a:solidFill>
                <a:effectLst/>
                <a:latin typeface="+mn-lt"/>
                <a:ea typeface="+mn-ea"/>
                <a:cs typeface="+mn-cs"/>
              </a:rPr>
              <a:t>, the social media mediated crisis communication (</a:t>
            </a:r>
            <a:r>
              <a:rPr lang="en-GB" sz="1000" kern="1200" dirty="0" err="1">
                <a:solidFill>
                  <a:schemeClr val="tx1"/>
                </a:solidFill>
                <a:effectLst/>
                <a:latin typeface="+mn-lt"/>
                <a:ea typeface="+mn-ea"/>
                <a:cs typeface="+mn-cs"/>
              </a:rPr>
              <a:t>SMCC</a:t>
            </a:r>
            <a:r>
              <a:rPr lang="en-GB" sz="1000" kern="1200" dirty="0">
                <a:solidFill>
                  <a:schemeClr val="tx1"/>
                </a:solidFill>
                <a:effectLst/>
                <a:latin typeface="+mn-lt"/>
                <a:ea typeface="+mn-ea"/>
                <a:cs typeface="+mn-cs"/>
              </a:rPr>
              <a:t>) model proposed by Yan </a:t>
            </a:r>
            <a:r>
              <a:rPr lang="en-GB" sz="1000" kern="1200" dirty="0" err="1">
                <a:solidFill>
                  <a:schemeClr val="tx1"/>
                </a:solidFill>
                <a:effectLst/>
                <a:latin typeface="+mn-lt"/>
                <a:ea typeface="+mn-ea"/>
                <a:cs typeface="+mn-cs"/>
              </a:rPr>
              <a:t>Jin</a:t>
            </a:r>
            <a:r>
              <a:rPr lang="en-GB" sz="1000" kern="1200" dirty="0">
                <a:solidFill>
                  <a:schemeClr val="tx1"/>
                </a:solidFill>
                <a:effectLst/>
                <a:latin typeface="+mn-lt"/>
                <a:ea typeface="+mn-ea"/>
                <a:cs typeface="+mn-cs"/>
              </a:rPr>
              <a:t> and colleagues acknowledges that </a:t>
            </a:r>
            <a:r>
              <a:rPr lang="en-GB" sz="1000" b="1" kern="1200" dirty="0">
                <a:solidFill>
                  <a:schemeClr val="tx1"/>
                </a:solidFill>
                <a:effectLst/>
                <a:latin typeface="+mn-lt"/>
                <a:ea typeface="+mn-ea"/>
                <a:cs typeface="+mn-cs"/>
              </a:rPr>
              <a:t>traditional media</a:t>
            </a:r>
            <a:r>
              <a:rPr lang="en-GB" sz="1000" kern="1200" dirty="0">
                <a:solidFill>
                  <a:schemeClr val="tx1"/>
                </a:solidFill>
                <a:effectLst/>
                <a:latin typeface="+mn-lt"/>
                <a:ea typeface="+mn-ea"/>
                <a:cs typeface="+mn-cs"/>
              </a:rPr>
              <a:t>, as well as offline social interactions, remain important components of crisis communication (</a:t>
            </a:r>
            <a:r>
              <a:rPr lang="en-GB" sz="1000" kern="1200" dirty="0" err="1">
                <a:solidFill>
                  <a:schemeClr val="tx1"/>
                </a:solidFill>
                <a:effectLst/>
                <a:latin typeface="+mn-lt"/>
                <a:ea typeface="+mn-ea"/>
                <a:cs typeface="+mn-cs"/>
              </a:rPr>
              <a:t>Jin</a:t>
            </a:r>
            <a:r>
              <a:rPr lang="en-GB" sz="1000" kern="1200" dirty="0">
                <a:solidFill>
                  <a:schemeClr val="tx1"/>
                </a:solidFill>
                <a:effectLst/>
                <a:latin typeface="+mn-lt"/>
                <a:ea typeface="+mn-ea"/>
                <a:cs typeface="+mn-cs"/>
              </a:rPr>
              <a:t> et al., 2011). Several-studies have suggested that the general public continue to perceive traditional media such as newspapers to be more credible and trustworthy than online sources (Stephens et al, 2013). Empirical data gathered from disasters such as Hurricane Sandy, which caused extensive damage in the New York and New Jersey regions after it made landfall on the eastern seaboard of the US in October 2012, suggested that </a:t>
            </a:r>
            <a:r>
              <a:rPr lang="en-GB" sz="1000" b="1" kern="1200" dirty="0">
                <a:solidFill>
                  <a:schemeClr val="tx1"/>
                </a:solidFill>
                <a:effectLst/>
                <a:latin typeface="+mn-lt"/>
                <a:ea typeface="+mn-ea"/>
                <a:cs typeface="+mn-cs"/>
              </a:rPr>
              <a:t>new assemblages of what could be dubbed ‘old and new media practices’</a:t>
            </a:r>
            <a:r>
              <a:rPr lang="en-GB" sz="1000" kern="1200" dirty="0">
                <a:solidFill>
                  <a:schemeClr val="tx1"/>
                </a:solidFill>
                <a:effectLst/>
                <a:latin typeface="+mn-lt"/>
                <a:ea typeface="+mn-ea"/>
                <a:cs typeface="+mn-cs"/>
              </a:rPr>
              <a:t> were </a:t>
            </a:r>
            <a:r>
              <a:rPr lang="en-GB" sz="1000" b="1" kern="1200" dirty="0">
                <a:solidFill>
                  <a:schemeClr val="tx1"/>
                </a:solidFill>
                <a:effectLst/>
                <a:latin typeface="+mn-lt"/>
                <a:ea typeface="+mn-ea"/>
                <a:cs typeface="+mn-cs"/>
              </a:rPr>
              <a:t>adopted by people</a:t>
            </a:r>
            <a:r>
              <a:rPr lang="en-GB" sz="1000" kern="1200" dirty="0">
                <a:solidFill>
                  <a:schemeClr val="tx1"/>
                </a:solidFill>
                <a:effectLst/>
                <a:latin typeface="+mn-lt"/>
                <a:ea typeface="+mn-ea"/>
                <a:cs typeface="+mn-cs"/>
              </a:rPr>
              <a:t> in order to seek emotional support during these events. Residents in areas affected by Sandy used every method possible in order to obtain information, receiving news from peer networks, radio, television and social media sites such as Twitter (Burger et al., 2013). This suggests that </a:t>
            </a:r>
            <a:r>
              <a:rPr lang="en-GB" sz="1000" b="1" kern="1200" dirty="0">
                <a:solidFill>
                  <a:schemeClr val="tx1"/>
                </a:solidFill>
                <a:effectLst/>
                <a:latin typeface="+mn-lt"/>
                <a:ea typeface="+mn-ea"/>
                <a:cs typeface="+mn-cs"/>
              </a:rPr>
              <a:t>emergency management may require the use of multiple asynchronous </a:t>
            </a:r>
            <a:r>
              <a:rPr lang="en-GB" sz="1000" b="1" i="1" kern="1200" dirty="0">
                <a:solidFill>
                  <a:schemeClr val="tx1"/>
                </a:solidFill>
                <a:effectLst/>
                <a:latin typeface="+mn-lt"/>
                <a:ea typeface="+mn-ea"/>
                <a:cs typeface="+mn-cs"/>
              </a:rPr>
              <a:t>and</a:t>
            </a:r>
            <a:r>
              <a:rPr lang="en-GB" sz="1000" b="1" kern="1200" dirty="0">
                <a:solidFill>
                  <a:schemeClr val="tx1"/>
                </a:solidFill>
                <a:effectLst/>
                <a:latin typeface="+mn-lt"/>
                <a:ea typeface="+mn-ea"/>
                <a:cs typeface="+mn-cs"/>
              </a:rPr>
              <a:t> synchronous channels in order to communicate effectively with citizens in affected areas. </a:t>
            </a:r>
            <a:r>
              <a:rPr lang="en-GB" sz="1000" kern="1200" dirty="0">
                <a:solidFill>
                  <a:schemeClr val="tx1"/>
                </a:solidFill>
                <a:effectLst/>
                <a:latin typeface="+mn-lt"/>
                <a:ea typeface="+mn-ea"/>
                <a:cs typeface="+mn-cs"/>
              </a:rPr>
              <a:t>Clearly, it may be prudent for emergency management communicators to use ‘tried and trusted’ traditional media such as newspapers, radio, television, electronic billboards, text-to-speech phone calls, stewards and public address systems (PA)</a:t>
            </a:r>
            <a:r>
              <a:rPr lang="en-GB" sz="1000" kern="1200" baseline="30000" dirty="0">
                <a:solidFill>
                  <a:schemeClr val="tx1"/>
                </a:solidFill>
                <a:effectLst/>
                <a:latin typeface="+mn-lt"/>
                <a:ea typeface="+mn-ea"/>
                <a:cs typeface="+mn-cs"/>
              </a:rPr>
              <a:t>4</a:t>
            </a:r>
            <a:r>
              <a:rPr lang="en-GB" sz="1000" kern="1200" dirty="0">
                <a:solidFill>
                  <a:schemeClr val="tx1"/>
                </a:solidFill>
                <a:effectLst/>
                <a:latin typeface="+mn-lt"/>
                <a:ea typeface="+mn-ea"/>
                <a:cs typeface="+mn-cs"/>
              </a:rPr>
              <a:t> to disseminate information to the general public. </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But this multiple-channels approach is not sufficient, and </a:t>
            </a:r>
            <a:r>
              <a:rPr lang="en-GB" sz="1000" kern="1200" dirty="0">
                <a:solidFill>
                  <a:schemeClr val="tx1"/>
                </a:solidFill>
                <a:effectLst/>
                <a:latin typeface="+mn-lt"/>
                <a:ea typeface="+mn-ea"/>
                <a:cs typeface="+mn-cs"/>
              </a:rPr>
              <a:t>a more strategic approach than this ‘all-channel’ model may be required for those blue light organisations that directly communicate with the public during crisis situations. A nuanced interpretation of the research just mentioned suggests that while people are most likely to seek out familiar social networks in the aftermath of a disaster, access to these may ultimately depend on </a:t>
            </a:r>
            <a:r>
              <a:rPr lang="en-GB" sz="1000" b="1" kern="1200" dirty="0">
                <a:solidFill>
                  <a:schemeClr val="tx1"/>
                </a:solidFill>
                <a:effectLst/>
                <a:latin typeface="+mn-lt"/>
                <a:ea typeface="+mn-ea"/>
                <a:cs typeface="+mn-cs"/>
              </a:rPr>
              <a:t>what media is available to them</a:t>
            </a:r>
            <a:r>
              <a:rPr lang="en-GB" sz="1000" kern="1200" dirty="0">
                <a:solidFill>
                  <a:schemeClr val="tx1"/>
                </a:solidFill>
                <a:effectLst/>
                <a:latin typeface="+mn-lt"/>
                <a:ea typeface="+mn-ea"/>
                <a:cs typeface="+mn-cs"/>
              </a:rPr>
              <a:t>. A pre-requisite for this communication strategy is therefore the </a:t>
            </a:r>
            <a:r>
              <a:rPr lang="en-GB" sz="1000" b="1" kern="1200" dirty="0">
                <a:solidFill>
                  <a:schemeClr val="tx1"/>
                </a:solidFill>
                <a:effectLst/>
                <a:latin typeface="+mn-lt"/>
                <a:ea typeface="+mn-ea"/>
                <a:cs typeface="+mn-cs"/>
              </a:rPr>
              <a:t>collection and analysis of data relating to the information-seeking behaviours of citizens</a:t>
            </a:r>
            <a:r>
              <a:rPr lang="en-GB" sz="1000" kern="1200" dirty="0">
                <a:solidFill>
                  <a:schemeClr val="tx1"/>
                </a:solidFill>
                <a:effectLst/>
                <a:latin typeface="+mn-lt"/>
                <a:ea typeface="+mn-ea"/>
                <a:cs typeface="+mn-cs"/>
              </a:rPr>
              <a:t>. Specifically, this should include: </a:t>
            </a:r>
          </a:p>
          <a:p>
            <a:r>
              <a:rPr lang="en-GB" sz="1000" kern="1200" dirty="0">
                <a:solidFill>
                  <a:schemeClr val="tx1"/>
                </a:solidFill>
                <a:effectLst/>
                <a:latin typeface="+mn-lt"/>
                <a:ea typeface="+mn-ea"/>
                <a:cs typeface="+mn-cs"/>
              </a:rPr>
              <a:t> </a:t>
            </a:r>
          </a:p>
          <a:p>
            <a:pPr lvl="0"/>
            <a:r>
              <a:rPr lang="en-GB" sz="1000" kern="1200" dirty="0">
                <a:solidFill>
                  <a:schemeClr val="tx1"/>
                </a:solidFill>
                <a:effectLst/>
                <a:latin typeface="+mn-lt"/>
                <a:ea typeface="+mn-ea"/>
                <a:cs typeface="+mn-cs"/>
              </a:rPr>
              <a:t>an overview of the </a:t>
            </a:r>
            <a:r>
              <a:rPr lang="en-GB" sz="1000" b="1" kern="1200" dirty="0">
                <a:solidFill>
                  <a:schemeClr val="tx1"/>
                </a:solidFill>
                <a:effectLst/>
                <a:latin typeface="+mn-lt"/>
                <a:ea typeface="+mn-ea"/>
                <a:cs typeface="+mn-cs"/>
              </a:rPr>
              <a:t>communication infrastructure</a:t>
            </a:r>
            <a:r>
              <a:rPr lang="en-GB" sz="1000" kern="1200" dirty="0">
                <a:solidFill>
                  <a:schemeClr val="tx1"/>
                </a:solidFill>
                <a:effectLst/>
                <a:latin typeface="+mn-lt"/>
                <a:ea typeface="+mn-ea"/>
                <a:cs typeface="+mn-cs"/>
              </a:rPr>
              <a:t> that is available to residents of areas that are deemed to be vulnerable to man-made or natural disasters; and </a:t>
            </a:r>
          </a:p>
          <a:p>
            <a:pPr lvl="0"/>
            <a:r>
              <a:rPr lang="en-GB" sz="1000" kern="1200" dirty="0">
                <a:solidFill>
                  <a:schemeClr val="tx1"/>
                </a:solidFill>
                <a:effectLst/>
                <a:latin typeface="+mn-lt"/>
                <a:ea typeface="+mn-ea"/>
                <a:cs typeface="+mn-cs"/>
              </a:rPr>
              <a:t>a detailed analysis of the </a:t>
            </a:r>
            <a:r>
              <a:rPr lang="en-GB" sz="1000" b="1" kern="1200" dirty="0">
                <a:solidFill>
                  <a:schemeClr val="tx1"/>
                </a:solidFill>
                <a:effectLst/>
                <a:latin typeface="+mn-lt"/>
                <a:ea typeface="+mn-ea"/>
                <a:cs typeface="+mn-cs"/>
              </a:rPr>
              <a:t>types of media these residents use</a:t>
            </a:r>
            <a:r>
              <a:rPr lang="en-GB" sz="1000" kern="1200" dirty="0">
                <a:solidFill>
                  <a:schemeClr val="tx1"/>
                </a:solidFill>
                <a:effectLst/>
                <a:latin typeface="+mn-lt"/>
                <a:ea typeface="+mn-ea"/>
                <a:cs typeface="+mn-cs"/>
              </a:rPr>
              <a:t> on a daily basis with specific focus on what platforms they would use to obtain situational awareness during disasters.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It is also important to: </a:t>
            </a:r>
          </a:p>
          <a:p>
            <a:pPr lvl="0"/>
            <a:r>
              <a:rPr lang="en-GB" sz="1000" kern="1200" dirty="0">
                <a:solidFill>
                  <a:schemeClr val="tx1"/>
                </a:solidFill>
                <a:effectLst/>
                <a:latin typeface="+mn-lt"/>
                <a:ea typeface="+mn-ea"/>
                <a:cs typeface="+mn-cs"/>
              </a:rPr>
              <a:t>study </a:t>
            </a:r>
            <a:r>
              <a:rPr lang="en-GB" sz="1000" b="1" kern="1200" dirty="0">
                <a:solidFill>
                  <a:schemeClr val="tx1"/>
                </a:solidFill>
                <a:effectLst/>
                <a:latin typeface="+mn-lt"/>
                <a:ea typeface="+mn-ea"/>
                <a:cs typeface="+mn-cs"/>
              </a:rPr>
              <a:t>the media channels that are most frequently accessed</a:t>
            </a:r>
            <a:r>
              <a:rPr lang="en-GB" sz="1000" kern="1200" dirty="0">
                <a:solidFill>
                  <a:schemeClr val="tx1"/>
                </a:solidFill>
                <a:effectLst/>
                <a:latin typeface="+mn-lt"/>
                <a:ea typeface="+mn-ea"/>
                <a:cs typeface="+mn-cs"/>
              </a:rPr>
              <a:t> by residents </a:t>
            </a:r>
          </a:p>
          <a:p>
            <a:pPr lvl="0"/>
            <a:r>
              <a:rPr lang="en-GB" sz="1000" kern="1200" dirty="0">
                <a:solidFill>
                  <a:schemeClr val="tx1"/>
                </a:solidFill>
                <a:effectLst/>
                <a:latin typeface="+mn-lt"/>
                <a:ea typeface="+mn-ea"/>
                <a:cs typeface="+mn-cs"/>
              </a:rPr>
              <a:t>taking into account </a:t>
            </a:r>
            <a:r>
              <a:rPr lang="en-GB" sz="1000" b="1" kern="1200" dirty="0">
                <a:solidFill>
                  <a:schemeClr val="tx1"/>
                </a:solidFill>
                <a:effectLst/>
                <a:latin typeface="+mn-lt"/>
                <a:ea typeface="+mn-ea"/>
                <a:cs typeface="+mn-cs"/>
              </a:rPr>
              <a:t>the digital sites that are used</a:t>
            </a:r>
            <a:r>
              <a:rPr lang="en-GB" sz="1000" kern="1200" dirty="0">
                <a:solidFill>
                  <a:schemeClr val="tx1"/>
                </a:solidFill>
                <a:effectLst/>
                <a:latin typeface="+mn-lt"/>
                <a:ea typeface="+mn-ea"/>
                <a:cs typeface="+mn-cs"/>
              </a:rPr>
              <a:t> by members of the public, and which members of the public use them, during crisis situations (e.g. Facebook, Twitter, and YouTube). </a:t>
            </a:r>
          </a:p>
          <a:p>
            <a:r>
              <a:rPr lang="en-GB" sz="1000" kern="1200" dirty="0">
                <a:solidFill>
                  <a:schemeClr val="tx1"/>
                </a:solidFill>
                <a:effectLst/>
                <a:latin typeface="+mn-lt"/>
                <a:ea typeface="+mn-ea"/>
                <a:cs typeface="+mn-cs"/>
              </a:rPr>
              <a:t> </a:t>
            </a: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35</a:t>
            </a:fld>
            <a:endParaRPr lang="sv-SE" dirty="0"/>
          </a:p>
        </p:txBody>
      </p:sp>
    </p:spTree>
    <p:extLst>
      <p:ext uri="{BB962C8B-B14F-4D97-AF65-F5344CB8AC3E}">
        <p14:creationId xmlns:p14="http://schemas.microsoft.com/office/powerpoint/2010/main" val="3270716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67275" y="323850"/>
            <a:ext cx="1611313" cy="906463"/>
          </a:xfrm>
        </p:spPr>
      </p:sp>
      <p:sp>
        <p:nvSpPr>
          <p:cNvPr id="3" name="Notes Placeholder 2"/>
          <p:cNvSpPr>
            <a:spLocks noGrp="1"/>
          </p:cNvSpPr>
          <p:nvPr>
            <p:ph type="body" idx="1"/>
          </p:nvPr>
        </p:nvSpPr>
        <p:spPr>
          <a:xfrm>
            <a:off x="404664" y="1081088"/>
            <a:ext cx="6072336" cy="4114800"/>
          </a:xfrm>
        </p:spPr>
        <p:txBody>
          <a:bodyPr/>
          <a:lstStyle/>
          <a:p>
            <a:r>
              <a:rPr lang="en-GB" sz="1000" kern="1200" dirty="0">
                <a:solidFill>
                  <a:schemeClr val="tx1"/>
                </a:solidFill>
                <a:effectLst/>
                <a:latin typeface="+mn-lt"/>
                <a:ea typeface="+mn-ea"/>
                <a:cs typeface="+mn-cs"/>
              </a:rPr>
              <a:t>That is </a:t>
            </a:r>
            <a:r>
              <a:rPr lang="en-GB" sz="1000" b="1" kern="1200" dirty="0">
                <a:solidFill>
                  <a:schemeClr val="tx1"/>
                </a:solidFill>
                <a:effectLst/>
                <a:latin typeface="+mn-lt"/>
                <a:ea typeface="+mn-ea"/>
                <a:cs typeface="+mn-cs"/>
              </a:rPr>
              <a:t>not to say that social media should automatically be viewed as the most effective mode of communication</a:t>
            </a:r>
            <a:r>
              <a:rPr lang="en-GB" sz="1000" kern="1200" dirty="0">
                <a:solidFill>
                  <a:schemeClr val="tx1"/>
                </a:solidFill>
                <a:effectLst/>
                <a:latin typeface="+mn-lt"/>
                <a:ea typeface="+mn-ea"/>
                <a:cs typeface="+mn-cs"/>
              </a:rPr>
              <a:t> adopted by key stakeholders during the various stages of a disaster. The persistence of the </a:t>
            </a:r>
            <a:r>
              <a:rPr lang="en-GB" sz="1000" b="1" kern="1200" dirty="0">
                <a:solidFill>
                  <a:schemeClr val="tx1"/>
                </a:solidFill>
                <a:effectLst/>
                <a:latin typeface="+mn-lt"/>
                <a:ea typeface="+mn-ea"/>
                <a:cs typeface="+mn-cs"/>
              </a:rPr>
              <a:t>digital divide</a:t>
            </a:r>
            <a:r>
              <a:rPr lang="en-GB" sz="1000" kern="1200" dirty="0">
                <a:solidFill>
                  <a:schemeClr val="tx1"/>
                </a:solidFill>
                <a:effectLst/>
                <a:latin typeface="+mn-lt"/>
                <a:ea typeface="+mn-ea"/>
                <a:cs typeface="+mn-cs"/>
              </a:rPr>
              <a:t> (the persistence of the gap between those who are able to benefit from the internet and those who are not) militates against the adoption of crisis communication strategies that rely solely on digital media technologies. Only about half of the European population can be characterised as active social media users (Kemp 2017), with a 21 percent identified as completely off-line (</a:t>
            </a:r>
            <a:r>
              <a:rPr lang="en-GB" sz="1000" kern="1200" dirty="0" err="1">
                <a:solidFill>
                  <a:schemeClr val="tx1"/>
                </a:solidFill>
                <a:effectLst/>
                <a:latin typeface="+mn-lt"/>
                <a:ea typeface="+mn-ea"/>
                <a:cs typeface="+mn-cs"/>
              </a:rPr>
              <a:t>ITU</a:t>
            </a:r>
            <a:r>
              <a:rPr lang="en-GB" sz="1000" kern="1200" dirty="0">
                <a:solidFill>
                  <a:schemeClr val="tx1"/>
                </a:solidFill>
                <a:effectLst/>
                <a:latin typeface="+mn-lt"/>
                <a:ea typeface="+mn-ea"/>
                <a:cs typeface="+mn-cs"/>
              </a:rPr>
              <a:t> 2016). Although the gap between rural and national internet penetration rates in European Union member states has decreased from 11 percentage points in 2010 to 7 percentage points in 2016 (European Commission 2017), there are still some geographical areas that have little to no internet connectivity. Such broadband ‘blackspots’ have implications for police and fire and rescue services situated in rural areas within the UK. For example, in 2015 the </a:t>
            </a:r>
            <a:r>
              <a:rPr lang="en-GB" sz="1000" kern="1200" dirty="0" err="1">
                <a:solidFill>
                  <a:schemeClr val="tx1"/>
                </a:solidFill>
                <a:effectLst/>
                <a:latin typeface="+mn-lt"/>
                <a:ea typeface="+mn-ea"/>
                <a:cs typeface="+mn-cs"/>
              </a:rPr>
              <a:t>Llanberis</a:t>
            </a:r>
            <a:r>
              <a:rPr lang="en-GB" sz="1000" kern="1200" dirty="0">
                <a:solidFill>
                  <a:schemeClr val="tx1"/>
                </a:solidFill>
                <a:effectLst/>
                <a:latin typeface="+mn-lt"/>
                <a:ea typeface="+mn-ea"/>
                <a:cs typeface="+mn-cs"/>
              </a:rPr>
              <a:t> Mountain Service reported that the slow and unreliable internet connection in Snowdonia, North Wales (with speeds said to be below </a:t>
            </a:r>
            <a:r>
              <a:rPr lang="en-GB" sz="1000" kern="1200" dirty="0" err="1">
                <a:solidFill>
                  <a:schemeClr val="tx1"/>
                </a:solidFill>
                <a:effectLst/>
                <a:latin typeface="+mn-lt"/>
                <a:ea typeface="+mn-ea"/>
                <a:cs typeface="+mn-cs"/>
              </a:rPr>
              <a:t>1Mb</a:t>
            </a:r>
            <a:r>
              <a:rPr lang="en-GB" sz="1000" kern="1200" dirty="0">
                <a:solidFill>
                  <a:schemeClr val="tx1"/>
                </a:solidFill>
                <a:effectLst/>
                <a:latin typeface="+mn-lt"/>
                <a:ea typeface="+mn-ea"/>
                <a:cs typeface="+mn-cs"/>
              </a:rPr>
              <a:t>/s) hindered their efforts to use digital media tools to locate injured mountaineers (</a:t>
            </a:r>
            <a:r>
              <a:rPr lang="en-GB" sz="1000" kern="1200" dirty="0" err="1">
                <a:solidFill>
                  <a:schemeClr val="tx1"/>
                </a:solidFill>
                <a:effectLst/>
                <a:latin typeface="+mn-lt"/>
                <a:ea typeface="+mn-ea"/>
                <a:cs typeface="+mn-cs"/>
              </a:rPr>
              <a:t>Reisdorf</a:t>
            </a:r>
            <a:r>
              <a:rPr lang="en-GB" sz="1000" kern="1200" dirty="0">
                <a:solidFill>
                  <a:schemeClr val="tx1"/>
                </a:solidFill>
                <a:effectLst/>
                <a:latin typeface="+mn-lt"/>
                <a:ea typeface="+mn-ea"/>
                <a:cs typeface="+mn-cs"/>
              </a:rPr>
              <a:t>, B. and </a:t>
            </a:r>
            <a:r>
              <a:rPr lang="en-GB" sz="1000" kern="1200" dirty="0" err="1">
                <a:solidFill>
                  <a:schemeClr val="tx1"/>
                </a:solidFill>
                <a:effectLst/>
                <a:latin typeface="+mn-lt"/>
                <a:ea typeface="+mn-ea"/>
                <a:cs typeface="+mn-cs"/>
              </a:rPr>
              <a:t>Oostveen</a:t>
            </a:r>
            <a:r>
              <a:rPr lang="en-GB" sz="1000" kern="1200" dirty="0">
                <a:solidFill>
                  <a:schemeClr val="tx1"/>
                </a:solidFill>
                <a:effectLst/>
                <a:latin typeface="+mn-lt"/>
                <a:ea typeface="+mn-ea"/>
                <a:cs typeface="+mn-cs"/>
              </a:rPr>
              <a:t> 2015). As well as the digital divide, there remains some </a:t>
            </a:r>
            <a:r>
              <a:rPr lang="en-GB" sz="1000" kern="1200" dirty="0" err="1">
                <a:solidFill>
                  <a:schemeClr val="tx1"/>
                </a:solidFill>
                <a:effectLst/>
                <a:latin typeface="+mn-lt"/>
                <a:ea typeface="+mn-ea"/>
                <a:cs typeface="+mn-cs"/>
              </a:rPr>
              <a:t>skepticism</a:t>
            </a:r>
            <a:r>
              <a:rPr lang="en-GB" sz="1000" kern="1200" dirty="0">
                <a:solidFill>
                  <a:schemeClr val="tx1"/>
                </a:solidFill>
                <a:effectLst/>
                <a:latin typeface="+mn-lt"/>
                <a:ea typeface="+mn-ea"/>
                <a:cs typeface="+mn-cs"/>
              </a:rPr>
              <a:t> amongst users about the </a:t>
            </a:r>
            <a:r>
              <a:rPr lang="en-GB" sz="1000" b="1" kern="1200" dirty="0">
                <a:solidFill>
                  <a:schemeClr val="tx1"/>
                </a:solidFill>
                <a:effectLst/>
                <a:latin typeface="+mn-lt"/>
                <a:ea typeface="+mn-ea"/>
                <a:cs typeface="+mn-cs"/>
              </a:rPr>
              <a:t>accuracy and trustworthiness</a:t>
            </a:r>
            <a:r>
              <a:rPr lang="en-GB" sz="1000" kern="1200" dirty="0">
                <a:solidFill>
                  <a:schemeClr val="tx1"/>
                </a:solidFill>
                <a:effectLst/>
                <a:latin typeface="+mn-lt"/>
                <a:ea typeface="+mn-ea"/>
                <a:cs typeface="+mn-cs"/>
              </a:rPr>
              <a:t> of information posted online.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While acknowledging the </a:t>
            </a:r>
            <a:r>
              <a:rPr lang="en-GB" sz="1000" b="1" kern="1200" dirty="0">
                <a:solidFill>
                  <a:schemeClr val="tx1"/>
                </a:solidFill>
                <a:effectLst/>
                <a:latin typeface="+mn-lt"/>
                <a:ea typeface="+mn-ea"/>
                <a:cs typeface="+mn-cs"/>
              </a:rPr>
              <a:t>integral role of social media in ‘spreading’ crisis information</a:t>
            </a:r>
            <a:r>
              <a:rPr lang="en-GB" sz="1000" kern="1200" dirty="0">
                <a:solidFill>
                  <a:schemeClr val="tx1"/>
                </a:solidFill>
                <a:effectLst/>
                <a:latin typeface="+mn-lt"/>
                <a:ea typeface="+mn-ea"/>
                <a:cs typeface="+mn-cs"/>
              </a:rPr>
              <a:t>, the social media mediated crisis communication (</a:t>
            </a:r>
            <a:r>
              <a:rPr lang="en-GB" sz="1000" kern="1200" dirty="0" err="1">
                <a:solidFill>
                  <a:schemeClr val="tx1"/>
                </a:solidFill>
                <a:effectLst/>
                <a:latin typeface="+mn-lt"/>
                <a:ea typeface="+mn-ea"/>
                <a:cs typeface="+mn-cs"/>
              </a:rPr>
              <a:t>SMCC</a:t>
            </a:r>
            <a:r>
              <a:rPr lang="en-GB" sz="1000" kern="1200" dirty="0">
                <a:solidFill>
                  <a:schemeClr val="tx1"/>
                </a:solidFill>
                <a:effectLst/>
                <a:latin typeface="+mn-lt"/>
                <a:ea typeface="+mn-ea"/>
                <a:cs typeface="+mn-cs"/>
              </a:rPr>
              <a:t>) model proposed by Yan </a:t>
            </a:r>
            <a:r>
              <a:rPr lang="en-GB" sz="1000" kern="1200" dirty="0" err="1">
                <a:solidFill>
                  <a:schemeClr val="tx1"/>
                </a:solidFill>
                <a:effectLst/>
                <a:latin typeface="+mn-lt"/>
                <a:ea typeface="+mn-ea"/>
                <a:cs typeface="+mn-cs"/>
              </a:rPr>
              <a:t>Jin</a:t>
            </a:r>
            <a:r>
              <a:rPr lang="en-GB" sz="1000" kern="1200" dirty="0">
                <a:solidFill>
                  <a:schemeClr val="tx1"/>
                </a:solidFill>
                <a:effectLst/>
                <a:latin typeface="+mn-lt"/>
                <a:ea typeface="+mn-ea"/>
                <a:cs typeface="+mn-cs"/>
              </a:rPr>
              <a:t> and colleagues acknowledges that </a:t>
            </a:r>
            <a:r>
              <a:rPr lang="en-GB" sz="1000" b="1" kern="1200" dirty="0">
                <a:solidFill>
                  <a:schemeClr val="tx1"/>
                </a:solidFill>
                <a:effectLst/>
                <a:latin typeface="+mn-lt"/>
                <a:ea typeface="+mn-ea"/>
                <a:cs typeface="+mn-cs"/>
              </a:rPr>
              <a:t>traditional media</a:t>
            </a:r>
            <a:r>
              <a:rPr lang="en-GB" sz="1000" kern="1200" dirty="0">
                <a:solidFill>
                  <a:schemeClr val="tx1"/>
                </a:solidFill>
                <a:effectLst/>
                <a:latin typeface="+mn-lt"/>
                <a:ea typeface="+mn-ea"/>
                <a:cs typeface="+mn-cs"/>
              </a:rPr>
              <a:t>, as well as offline social interactions, remain important components of crisis communication (</a:t>
            </a:r>
            <a:r>
              <a:rPr lang="en-GB" sz="1000" kern="1200" dirty="0" err="1">
                <a:solidFill>
                  <a:schemeClr val="tx1"/>
                </a:solidFill>
                <a:effectLst/>
                <a:latin typeface="+mn-lt"/>
                <a:ea typeface="+mn-ea"/>
                <a:cs typeface="+mn-cs"/>
              </a:rPr>
              <a:t>Jin</a:t>
            </a:r>
            <a:r>
              <a:rPr lang="en-GB" sz="1000" kern="1200" dirty="0">
                <a:solidFill>
                  <a:schemeClr val="tx1"/>
                </a:solidFill>
                <a:effectLst/>
                <a:latin typeface="+mn-lt"/>
                <a:ea typeface="+mn-ea"/>
                <a:cs typeface="+mn-cs"/>
              </a:rPr>
              <a:t> et al., 2011). Several-studies have suggested that the general public continue to perceive traditional media such as newspapers to be more credible and trustworthy than online sources (Stephens et al, 2013). Empirical data gathered from disasters such as Hurricane Sandy, which caused extensive damage in the New York and New Jersey regions after it made landfall on the eastern seaboard of the US in October 2012, suggested that </a:t>
            </a:r>
            <a:r>
              <a:rPr lang="en-GB" sz="1000" b="1" kern="1200" dirty="0">
                <a:solidFill>
                  <a:schemeClr val="tx1"/>
                </a:solidFill>
                <a:effectLst/>
                <a:latin typeface="+mn-lt"/>
                <a:ea typeface="+mn-ea"/>
                <a:cs typeface="+mn-cs"/>
              </a:rPr>
              <a:t>new assemblages of what could be dubbed ‘old and new media practices’</a:t>
            </a:r>
            <a:r>
              <a:rPr lang="en-GB" sz="1000" kern="1200" dirty="0">
                <a:solidFill>
                  <a:schemeClr val="tx1"/>
                </a:solidFill>
                <a:effectLst/>
                <a:latin typeface="+mn-lt"/>
                <a:ea typeface="+mn-ea"/>
                <a:cs typeface="+mn-cs"/>
              </a:rPr>
              <a:t> were </a:t>
            </a:r>
            <a:r>
              <a:rPr lang="en-GB" sz="1000" b="1" kern="1200" dirty="0">
                <a:solidFill>
                  <a:schemeClr val="tx1"/>
                </a:solidFill>
                <a:effectLst/>
                <a:latin typeface="+mn-lt"/>
                <a:ea typeface="+mn-ea"/>
                <a:cs typeface="+mn-cs"/>
              </a:rPr>
              <a:t>adopted by people</a:t>
            </a:r>
            <a:r>
              <a:rPr lang="en-GB" sz="1000" kern="1200" dirty="0">
                <a:solidFill>
                  <a:schemeClr val="tx1"/>
                </a:solidFill>
                <a:effectLst/>
                <a:latin typeface="+mn-lt"/>
                <a:ea typeface="+mn-ea"/>
                <a:cs typeface="+mn-cs"/>
              </a:rPr>
              <a:t> in order to seek emotional support during these events. Residents in areas affected by Sandy used every method possible in order to obtain information, receiving news from peer networks, radio, television and social media sites such as Twitter (Burger et al., 2013). This suggests that </a:t>
            </a:r>
            <a:r>
              <a:rPr lang="en-GB" sz="1000" b="1" kern="1200" dirty="0">
                <a:solidFill>
                  <a:schemeClr val="tx1"/>
                </a:solidFill>
                <a:effectLst/>
                <a:latin typeface="+mn-lt"/>
                <a:ea typeface="+mn-ea"/>
                <a:cs typeface="+mn-cs"/>
              </a:rPr>
              <a:t>emergency management may require the use of multiple asynchronous </a:t>
            </a:r>
            <a:r>
              <a:rPr lang="en-GB" sz="1000" b="1" i="1" kern="1200" dirty="0">
                <a:solidFill>
                  <a:schemeClr val="tx1"/>
                </a:solidFill>
                <a:effectLst/>
                <a:latin typeface="+mn-lt"/>
                <a:ea typeface="+mn-ea"/>
                <a:cs typeface="+mn-cs"/>
              </a:rPr>
              <a:t>and</a:t>
            </a:r>
            <a:r>
              <a:rPr lang="en-GB" sz="1000" b="1" kern="1200" dirty="0">
                <a:solidFill>
                  <a:schemeClr val="tx1"/>
                </a:solidFill>
                <a:effectLst/>
                <a:latin typeface="+mn-lt"/>
                <a:ea typeface="+mn-ea"/>
                <a:cs typeface="+mn-cs"/>
              </a:rPr>
              <a:t> synchronous channels in order to communicate effectively with citizens in affected areas. </a:t>
            </a:r>
            <a:r>
              <a:rPr lang="en-GB" sz="1000" kern="1200" dirty="0">
                <a:solidFill>
                  <a:schemeClr val="tx1"/>
                </a:solidFill>
                <a:effectLst/>
                <a:latin typeface="+mn-lt"/>
                <a:ea typeface="+mn-ea"/>
                <a:cs typeface="+mn-cs"/>
              </a:rPr>
              <a:t>Clearly, it may be prudent for emergency management communicators to use ‘tried and trusted’ traditional media such as newspapers, radio, television, electronic billboards, text-to-speech phone calls, stewards and public address systems (PA)</a:t>
            </a:r>
            <a:r>
              <a:rPr lang="en-GB" sz="1000" kern="1200" baseline="30000" dirty="0">
                <a:solidFill>
                  <a:schemeClr val="tx1"/>
                </a:solidFill>
                <a:effectLst/>
                <a:latin typeface="+mn-lt"/>
                <a:ea typeface="+mn-ea"/>
                <a:cs typeface="+mn-cs"/>
              </a:rPr>
              <a:t>4</a:t>
            </a:r>
            <a:r>
              <a:rPr lang="en-GB" sz="1000" kern="1200" dirty="0">
                <a:solidFill>
                  <a:schemeClr val="tx1"/>
                </a:solidFill>
                <a:effectLst/>
                <a:latin typeface="+mn-lt"/>
                <a:ea typeface="+mn-ea"/>
                <a:cs typeface="+mn-cs"/>
              </a:rPr>
              <a:t> to disseminate information to the general public. </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But this multiple-channels approach is not sufficient, and </a:t>
            </a:r>
            <a:r>
              <a:rPr lang="en-GB" sz="1000" kern="1200" dirty="0">
                <a:solidFill>
                  <a:schemeClr val="tx1"/>
                </a:solidFill>
                <a:effectLst/>
                <a:latin typeface="+mn-lt"/>
                <a:ea typeface="+mn-ea"/>
                <a:cs typeface="+mn-cs"/>
              </a:rPr>
              <a:t>a more strategic approach than this ‘all-channel’ model may be required for those blue light organisations that directly communicate with the public during crisis situations. A nuanced interpretation of the research just mentioned suggests that while people are most likely to seek out familiar social networks in the aftermath of a disaster, access to these may ultimately depend on </a:t>
            </a:r>
            <a:r>
              <a:rPr lang="en-GB" sz="1000" b="1" kern="1200" dirty="0">
                <a:solidFill>
                  <a:schemeClr val="tx1"/>
                </a:solidFill>
                <a:effectLst/>
                <a:latin typeface="+mn-lt"/>
                <a:ea typeface="+mn-ea"/>
                <a:cs typeface="+mn-cs"/>
              </a:rPr>
              <a:t>what media is available to them</a:t>
            </a:r>
            <a:r>
              <a:rPr lang="en-GB" sz="1000" kern="1200" dirty="0">
                <a:solidFill>
                  <a:schemeClr val="tx1"/>
                </a:solidFill>
                <a:effectLst/>
                <a:latin typeface="+mn-lt"/>
                <a:ea typeface="+mn-ea"/>
                <a:cs typeface="+mn-cs"/>
              </a:rPr>
              <a:t>. A pre-requisite for this communication strategy is therefore the </a:t>
            </a:r>
            <a:r>
              <a:rPr lang="en-GB" sz="1000" b="1" kern="1200" dirty="0">
                <a:solidFill>
                  <a:schemeClr val="tx1"/>
                </a:solidFill>
                <a:effectLst/>
                <a:latin typeface="+mn-lt"/>
                <a:ea typeface="+mn-ea"/>
                <a:cs typeface="+mn-cs"/>
              </a:rPr>
              <a:t>collection and analysis of data relating to the information-seeking behaviours of citizens</a:t>
            </a:r>
            <a:r>
              <a:rPr lang="en-GB" sz="1000" kern="1200" dirty="0">
                <a:solidFill>
                  <a:schemeClr val="tx1"/>
                </a:solidFill>
                <a:effectLst/>
                <a:latin typeface="+mn-lt"/>
                <a:ea typeface="+mn-ea"/>
                <a:cs typeface="+mn-cs"/>
              </a:rPr>
              <a:t>. Specifically, this should include: </a:t>
            </a:r>
          </a:p>
          <a:p>
            <a:r>
              <a:rPr lang="en-GB" sz="1000" kern="1200" dirty="0">
                <a:solidFill>
                  <a:schemeClr val="tx1"/>
                </a:solidFill>
                <a:effectLst/>
                <a:latin typeface="+mn-lt"/>
                <a:ea typeface="+mn-ea"/>
                <a:cs typeface="+mn-cs"/>
              </a:rPr>
              <a:t> </a:t>
            </a:r>
          </a:p>
          <a:p>
            <a:pPr lvl="0"/>
            <a:r>
              <a:rPr lang="en-GB" sz="1000" kern="1200" dirty="0">
                <a:solidFill>
                  <a:schemeClr val="tx1"/>
                </a:solidFill>
                <a:effectLst/>
                <a:latin typeface="+mn-lt"/>
                <a:ea typeface="+mn-ea"/>
                <a:cs typeface="+mn-cs"/>
              </a:rPr>
              <a:t>an overview of the </a:t>
            </a:r>
            <a:r>
              <a:rPr lang="en-GB" sz="1000" b="1" kern="1200" dirty="0">
                <a:solidFill>
                  <a:schemeClr val="tx1"/>
                </a:solidFill>
                <a:effectLst/>
                <a:latin typeface="+mn-lt"/>
                <a:ea typeface="+mn-ea"/>
                <a:cs typeface="+mn-cs"/>
              </a:rPr>
              <a:t>communication infrastructure</a:t>
            </a:r>
            <a:r>
              <a:rPr lang="en-GB" sz="1000" kern="1200" dirty="0">
                <a:solidFill>
                  <a:schemeClr val="tx1"/>
                </a:solidFill>
                <a:effectLst/>
                <a:latin typeface="+mn-lt"/>
                <a:ea typeface="+mn-ea"/>
                <a:cs typeface="+mn-cs"/>
              </a:rPr>
              <a:t> that is available to residents of areas that are deemed to be vulnerable to man-made or natural disasters; and </a:t>
            </a:r>
          </a:p>
          <a:p>
            <a:pPr lvl="0"/>
            <a:r>
              <a:rPr lang="en-GB" sz="1000" kern="1200" dirty="0">
                <a:solidFill>
                  <a:schemeClr val="tx1"/>
                </a:solidFill>
                <a:effectLst/>
                <a:latin typeface="+mn-lt"/>
                <a:ea typeface="+mn-ea"/>
                <a:cs typeface="+mn-cs"/>
              </a:rPr>
              <a:t>a detailed analysis of the </a:t>
            </a:r>
            <a:r>
              <a:rPr lang="en-GB" sz="1000" b="1" kern="1200" dirty="0">
                <a:solidFill>
                  <a:schemeClr val="tx1"/>
                </a:solidFill>
                <a:effectLst/>
                <a:latin typeface="+mn-lt"/>
                <a:ea typeface="+mn-ea"/>
                <a:cs typeface="+mn-cs"/>
              </a:rPr>
              <a:t>types of media these residents use</a:t>
            </a:r>
            <a:r>
              <a:rPr lang="en-GB" sz="1000" kern="1200" dirty="0">
                <a:solidFill>
                  <a:schemeClr val="tx1"/>
                </a:solidFill>
                <a:effectLst/>
                <a:latin typeface="+mn-lt"/>
                <a:ea typeface="+mn-ea"/>
                <a:cs typeface="+mn-cs"/>
              </a:rPr>
              <a:t> on a daily basis with specific focus on what platforms they would use to obtain situational awareness during disasters.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It is also important to: </a:t>
            </a:r>
          </a:p>
          <a:p>
            <a:pPr lvl="0"/>
            <a:r>
              <a:rPr lang="en-GB" sz="1000" kern="1200" dirty="0">
                <a:solidFill>
                  <a:schemeClr val="tx1"/>
                </a:solidFill>
                <a:effectLst/>
                <a:latin typeface="+mn-lt"/>
                <a:ea typeface="+mn-ea"/>
                <a:cs typeface="+mn-cs"/>
              </a:rPr>
              <a:t>study </a:t>
            </a:r>
            <a:r>
              <a:rPr lang="en-GB" sz="1000" b="1" kern="1200" dirty="0">
                <a:solidFill>
                  <a:schemeClr val="tx1"/>
                </a:solidFill>
                <a:effectLst/>
                <a:latin typeface="+mn-lt"/>
                <a:ea typeface="+mn-ea"/>
                <a:cs typeface="+mn-cs"/>
              </a:rPr>
              <a:t>the media channels that are most frequently accessed</a:t>
            </a:r>
            <a:r>
              <a:rPr lang="en-GB" sz="1000" kern="1200" dirty="0">
                <a:solidFill>
                  <a:schemeClr val="tx1"/>
                </a:solidFill>
                <a:effectLst/>
                <a:latin typeface="+mn-lt"/>
                <a:ea typeface="+mn-ea"/>
                <a:cs typeface="+mn-cs"/>
              </a:rPr>
              <a:t> by residents </a:t>
            </a:r>
          </a:p>
          <a:p>
            <a:pPr lvl="0"/>
            <a:r>
              <a:rPr lang="en-GB" sz="1000" kern="1200" dirty="0">
                <a:solidFill>
                  <a:schemeClr val="tx1"/>
                </a:solidFill>
                <a:effectLst/>
                <a:latin typeface="+mn-lt"/>
                <a:ea typeface="+mn-ea"/>
                <a:cs typeface="+mn-cs"/>
              </a:rPr>
              <a:t>taking into account </a:t>
            </a:r>
            <a:r>
              <a:rPr lang="en-GB" sz="1000" b="1" kern="1200" dirty="0">
                <a:solidFill>
                  <a:schemeClr val="tx1"/>
                </a:solidFill>
                <a:effectLst/>
                <a:latin typeface="+mn-lt"/>
                <a:ea typeface="+mn-ea"/>
                <a:cs typeface="+mn-cs"/>
              </a:rPr>
              <a:t>the digital sites that are used</a:t>
            </a:r>
            <a:r>
              <a:rPr lang="en-GB" sz="1000" kern="1200" dirty="0">
                <a:solidFill>
                  <a:schemeClr val="tx1"/>
                </a:solidFill>
                <a:effectLst/>
                <a:latin typeface="+mn-lt"/>
                <a:ea typeface="+mn-ea"/>
                <a:cs typeface="+mn-cs"/>
              </a:rPr>
              <a:t> by members of the public, and which members of the public use them, during crisis situations (e.g. Facebook, Twitter, and YouTube). </a:t>
            </a:r>
          </a:p>
          <a:p>
            <a:r>
              <a:rPr lang="en-GB" sz="1000" kern="1200" dirty="0">
                <a:solidFill>
                  <a:schemeClr val="tx1"/>
                </a:solidFill>
                <a:effectLst/>
                <a:latin typeface="+mn-lt"/>
                <a:ea typeface="+mn-ea"/>
                <a:cs typeface="+mn-cs"/>
              </a:rPr>
              <a:t> </a:t>
            </a: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36</a:t>
            </a:fld>
            <a:endParaRPr lang="sv-SE" dirty="0"/>
          </a:p>
        </p:txBody>
      </p:sp>
    </p:spTree>
    <p:extLst>
      <p:ext uri="{BB962C8B-B14F-4D97-AF65-F5344CB8AC3E}">
        <p14:creationId xmlns:p14="http://schemas.microsoft.com/office/powerpoint/2010/main" val="95422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b="1" kern="1200" dirty="0">
                <a:solidFill>
                  <a:schemeClr val="tx1"/>
                </a:solidFill>
                <a:effectLst/>
                <a:latin typeface="+mn-lt"/>
                <a:ea typeface="+mn-ea"/>
                <a:cs typeface="+mn-cs"/>
              </a:rPr>
              <a:t>Recommendations: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080" b="1" kern="1200" dirty="0">
                <a:solidFill>
                  <a:schemeClr val="tx1"/>
                </a:solidFill>
                <a:effectLst/>
                <a:latin typeface="+mn-lt"/>
                <a:ea typeface="+mn-ea"/>
                <a:cs typeface="+mn-cs"/>
              </a:rPr>
              <a:t>collect and analyse data on the local, regional and national</a:t>
            </a:r>
            <a:r>
              <a:rPr lang="en-GB" sz="1080" kern="1200" dirty="0">
                <a:solidFill>
                  <a:schemeClr val="tx1"/>
                </a:solidFill>
                <a:effectLst/>
                <a:latin typeface="+mn-lt"/>
                <a:ea typeface="+mn-ea"/>
                <a:cs typeface="+mn-cs"/>
              </a:rPr>
              <a:t> communications infrastructure </a:t>
            </a:r>
            <a:r>
              <a:rPr lang="en-GB" sz="1080" b="1" kern="1200" dirty="0">
                <a:solidFill>
                  <a:schemeClr val="tx1"/>
                </a:solidFill>
                <a:effectLst/>
                <a:latin typeface="+mn-lt"/>
                <a:ea typeface="+mn-ea"/>
                <a:cs typeface="+mn-cs"/>
              </a:rPr>
              <a:t>on</a:t>
            </a:r>
            <a:r>
              <a:rPr lang="en-GB" sz="1080" kern="1200" dirty="0">
                <a:solidFill>
                  <a:schemeClr val="tx1"/>
                </a:solidFill>
                <a:effectLst/>
                <a:latin typeface="+mn-lt"/>
                <a:ea typeface="+mn-ea"/>
                <a:cs typeface="+mn-cs"/>
              </a:rPr>
              <a:t> </a:t>
            </a:r>
            <a:r>
              <a:rPr lang="en-GB" sz="1080" b="1" kern="1200" dirty="0">
                <a:solidFill>
                  <a:schemeClr val="tx1"/>
                </a:solidFill>
                <a:effectLst/>
                <a:latin typeface="+mn-lt"/>
                <a:ea typeface="+mn-ea"/>
                <a:cs typeface="+mn-cs"/>
              </a:rPr>
              <a:t>a regular basis</a:t>
            </a:r>
            <a:r>
              <a:rPr lang="en-GB" sz="108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080" b="1" kern="1200" dirty="0">
                <a:solidFill>
                  <a:schemeClr val="tx1"/>
                </a:solidFill>
                <a:effectLst/>
                <a:latin typeface="+mn-lt"/>
                <a:ea typeface="+mn-ea"/>
                <a:cs typeface="+mn-cs"/>
              </a:rPr>
              <a:t>identify the communication channels</a:t>
            </a:r>
            <a:r>
              <a:rPr lang="en-GB" sz="1080" kern="1200" dirty="0">
                <a:solidFill>
                  <a:schemeClr val="tx1"/>
                </a:solidFill>
                <a:effectLst/>
                <a:latin typeface="+mn-lt"/>
                <a:ea typeface="+mn-ea"/>
                <a:cs typeface="+mn-cs"/>
              </a:rPr>
              <a:t> your target audience are </a:t>
            </a:r>
            <a:r>
              <a:rPr lang="en-GB" sz="1080" b="1" kern="1200" dirty="0">
                <a:solidFill>
                  <a:schemeClr val="tx1"/>
                </a:solidFill>
                <a:effectLst/>
                <a:latin typeface="+mn-lt"/>
                <a:ea typeface="+mn-ea"/>
                <a:cs typeface="+mn-cs"/>
              </a:rPr>
              <a:t>able to access on</a:t>
            </a:r>
            <a:r>
              <a:rPr lang="en-GB" sz="1080" kern="1200" dirty="0">
                <a:solidFill>
                  <a:schemeClr val="tx1"/>
                </a:solidFill>
                <a:effectLst/>
                <a:latin typeface="+mn-lt"/>
                <a:ea typeface="+mn-ea"/>
                <a:cs typeface="+mn-cs"/>
              </a:rPr>
              <a:t> </a:t>
            </a:r>
            <a:r>
              <a:rPr lang="en-GB" sz="1080" b="1" kern="1200" dirty="0">
                <a:solidFill>
                  <a:schemeClr val="tx1"/>
                </a:solidFill>
                <a:effectLst/>
                <a:latin typeface="+mn-lt"/>
                <a:ea typeface="+mn-ea"/>
                <a:cs typeface="+mn-cs"/>
              </a:rPr>
              <a:t>a regular basis</a:t>
            </a:r>
            <a:r>
              <a:rPr lang="en-GB" sz="108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080" kern="1200" dirty="0">
                <a:solidFill>
                  <a:schemeClr val="tx1"/>
                </a:solidFill>
                <a:effectLst/>
                <a:latin typeface="+mn-lt"/>
                <a:ea typeface="+mn-ea"/>
                <a:cs typeface="+mn-cs"/>
              </a:rPr>
              <a:t>identify the </a:t>
            </a:r>
            <a:r>
              <a:rPr lang="en-GB" sz="1080" b="1" kern="1200" dirty="0">
                <a:solidFill>
                  <a:schemeClr val="tx1"/>
                </a:solidFill>
                <a:effectLst/>
                <a:latin typeface="+mn-lt"/>
                <a:ea typeface="+mn-ea"/>
                <a:cs typeface="+mn-cs"/>
              </a:rPr>
              <a:t>traditional and social media platforms that your target audience uses</a:t>
            </a:r>
            <a:r>
              <a:rPr lang="en-GB" sz="1080" kern="1200" dirty="0">
                <a:solidFill>
                  <a:schemeClr val="tx1"/>
                </a:solidFill>
                <a:effectLst/>
                <a:latin typeface="+mn-lt"/>
                <a:ea typeface="+mn-ea"/>
                <a:cs typeface="+mn-cs"/>
              </a:rPr>
              <a:t> </a:t>
            </a:r>
            <a:r>
              <a:rPr lang="en-GB" sz="1080" b="1" kern="1200" dirty="0">
                <a:solidFill>
                  <a:schemeClr val="tx1"/>
                </a:solidFill>
                <a:effectLst/>
                <a:latin typeface="+mn-lt"/>
                <a:ea typeface="+mn-ea"/>
                <a:cs typeface="+mn-cs"/>
              </a:rPr>
              <a:t>on</a:t>
            </a:r>
            <a:r>
              <a:rPr lang="en-GB" sz="1080" kern="1200" dirty="0">
                <a:solidFill>
                  <a:schemeClr val="tx1"/>
                </a:solidFill>
                <a:effectLst/>
                <a:latin typeface="+mn-lt"/>
                <a:ea typeface="+mn-ea"/>
                <a:cs typeface="+mn-cs"/>
              </a:rPr>
              <a:t> </a:t>
            </a:r>
            <a:r>
              <a:rPr lang="en-GB" sz="1080" b="1" kern="1200" dirty="0">
                <a:solidFill>
                  <a:schemeClr val="tx1"/>
                </a:solidFill>
                <a:effectLst/>
                <a:latin typeface="+mn-lt"/>
                <a:ea typeface="+mn-ea"/>
                <a:cs typeface="+mn-cs"/>
              </a:rPr>
              <a:t>a regular basis</a:t>
            </a:r>
            <a:r>
              <a:rPr lang="en-GB" sz="108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080" kern="1200" dirty="0">
                <a:solidFill>
                  <a:schemeClr val="tx1"/>
                </a:solidFill>
                <a:effectLst/>
                <a:latin typeface="+mn-lt"/>
                <a:ea typeface="+mn-ea"/>
                <a:cs typeface="+mn-cs"/>
              </a:rPr>
              <a:t>review the available communications infrastructure and the information-seeking behaviours of your audience </a:t>
            </a:r>
            <a:r>
              <a:rPr lang="en-GB" sz="1080" b="1" kern="1200" dirty="0">
                <a:solidFill>
                  <a:schemeClr val="tx1"/>
                </a:solidFill>
                <a:effectLst/>
                <a:latin typeface="+mn-lt"/>
                <a:ea typeface="+mn-ea"/>
                <a:cs typeface="+mn-cs"/>
              </a:rPr>
              <a:t>on a regular basis</a:t>
            </a:r>
            <a:r>
              <a:rPr lang="en-GB" sz="1080" kern="1200" dirty="0">
                <a:solidFill>
                  <a:schemeClr val="tx1"/>
                </a:solidFill>
                <a:effectLst/>
                <a:latin typeface="+mn-lt"/>
                <a:ea typeface="+mn-ea"/>
                <a:cs typeface="+mn-cs"/>
              </a:rPr>
              <a:t> in order to inform future communication strategies.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37</a:t>
            </a:fld>
            <a:endParaRPr lang="sv-SE" dirty="0"/>
          </a:p>
        </p:txBody>
      </p:sp>
    </p:spTree>
    <p:extLst>
      <p:ext uri="{BB962C8B-B14F-4D97-AF65-F5344CB8AC3E}">
        <p14:creationId xmlns:p14="http://schemas.microsoft.com/office/powerpoint/2010/main" val="2851249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5263" y="685800"/>
            <a:ext cx="2471737" cy="1390650"/>
          </a:xfrm>
        </p:spPr>
      </p:sp>
      <p:sp>
        <p:nvSpPr>
          <p:cNvPr id="3" name="Notes Placeholder 2"/>
          <p:cNvSpPr>
            <a:spLocks noGrp="1"/>
          </p:cNvSpPr>
          <p:nvPr>
            <p:ph type="body" idx="1"/>
          </p:nvPr>
        </p:nvSpPr>
        <p:spPr>
          <a:xfrm>
            <a:off x="423247" y="2339752"/>
            <a:ext cx="6057201" cy="4114800"/>
          </a:xfrm>
        </p:spPr>
        <p:txBody>
          <a:bodyPr/>
          <a:lstStyle/>
          <a:p>
            <a:r>
              <a:rPr lang="en-GB" sz="1000" b="1" kern="1200" dirty="0">
                <a:solidFill>
                  <a:schemeClr val="tx1"/>
                </a:solidFill>
                <a:effectLst/>
                <a:latin typeface="+mn-lt"/>
                <a:ea typeface="+mn-ea"/>
                <a:cs typeface="+mn-cs"/>
              </a:rPr>
              <a:t>2 Prepare for the loss of critical infrastructure during such incidents by employing a communication mix that includes both traditional and digital media </a:t>
            </a:r>
            <a:endParaRPr lang="en-GB"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A related concern for emergency management communicators is how to ensure that their communication strategies during crisis situations are not disrupted by ‘single points of failure’ within the communications infrastructure in disaster-affected areas. The review discussed in the previous session-slide should help identify vulnerabilities in the communications infrastructure, as well as provide valuable insight into the media channels used by citizens in areas likely to be affected by man-made or natural disasters. However, </a:t>
            </a:r>
            <a:r>
              <a:rPr lang="en-GB" sz="1000" b="1" kern="1200" dirty="0">
                <a:solidFill>
                  <a:schemeClr val="tx1"/>
                </a:solidFill>
                <a:effectLst/>
                <a:latin typeface="+mn-lt"/>
                <a:ea typeface="+mn-ea"/>
                <a:cs typeface="+mn-cs"/>
              </a:rPr>
              <a:t>some form of network failure will be inevitable</a:t>
            </a:r>
            <a:r>
              <a:rPr lang="en-GB" sz="1000" kern="1200" dirty="0">
                <a:solidFill>
                  <a:schemeClr val="tx1"/>
                </a:solidFill>
                <a:effectLst/>
                <a:latin typeface="+mn-lt"/>
                <a:ea typeface="+mn-ea"/>
                <a:cs typeface="+mn-cs"/>
              </a:rPr>
              <a:t>, and such issues are best addressed through the use of a communication mix that involves both traditional and digital media. </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Power outages and network failures</a:t>
            </a:r>
            <a:r>
              <a:rPr lang="en-GB" sz="1000" kern="1200" dirty="0">
                <a:solidFill>
                  <a:schemeClr val="tx1"/>
                </a:solidFill>
                <a:effectLst/>
                <a:latin typeface="+mn-lt"/>
                <a:ea typeface="+mn-ea"/>
                <a:cs typeface="+mn-cs"/>
              </a:rPr>
              <a:t> may make it difficult for citizens to access crisis information via both traditional and social media platforms. The loss of electricity might make it difficult for citizens to access television news coverage of disasters. Mobile wireless communication networks and </a:t>
            </a:r>
            <a:r>
              <a:rPr lang="en-GB" sz="1000" kern="1200" dirty="0" err="1">
                <a:solidFill>
                  <a:schemeClr val="tx1"/>
                </a:solidFill>
                <a:effectLst/>
                <a:latin typeface="+mn-lt"/>
                <a:ea typeface="+mn-ea"/>
                <a:cs typeface="+mn-cs"/>
              </a:rPr>
              <a:t>wifi</a:t>
            </a:r>
            <a:r>
              <a:rPr lang="en-GB" sz="1000" kern="1200" dirty="0">
                <a:solidFill>
                  <a:schemeClr val="tx1"/>
                </a:solidFill>
                <a:effectLst/>
                <a:latin typeface="+mn-lt"/>
                <a:ea typeface="+mn-ea"/>
                <a:cs typeface="+mn-cs"/>
              </a:rPr>
              <a:t> connections may fail when too many users within the same geographical area attempt to log on to Internet services using their smart phones. ‘Patchy’ Internet connectivity was said to have impeded the emergency services that responded to both the </a:t>
            </a:r>
            <a:r>
              <a:rPr lang="en-GB" sz="1000" kern="1200" dirty="0" err="1">
                <a:solidFill>
                  <a:schemeClr val="tx1"/>
                </a:solidFill>
                <a:effectLst/>
                <a:latin typeface="+mn-lt"/>
                <a:ea typeface="+mn-ea"/>
                <a:cs typeface="+mn-cs"/>
              </a:rPr>
              <a:t>Pukkelpop</a:t>
            </a:r>
            <a:r>
              <a:rPr lang="en-GB" sz="1000" kern="1200" dirty="0">
                <a:solidFill>
                  <a:schemeClr val="tx1"/>
                </a:solidFill>
                <a:effectLst/>
                <a:latin typeface="+mn-lt"/>
                <a:ea typeface="+mn-ea"/>
                <a:cs typeface="+mn-cs"/>
              </a:rPr>
              <a:t> disaster and the Project X </a:t>
            </a:r>
            <a:r>
              <a:rPr lang="en-GB" sz="1000" kern="1200" dirty="0" err="1">
                <a:solidFill>
                  <a:schemeClr val="tx1"/>
                </a:solidFill>
                <a:effectLst/>
                <a:latin typeface="+mn-lt"/>
                <a:ea typeface="+mn-ea"/>
                <a:cs typeface="+mn-cs"/>
              </a:rPr>
              <a:t>Haren</a:t>
            </a:r>
            <a:r>
              <a:rPr lang="en-GB" sz="1000" kern="1200" dirty="0">
                <a:solidFill>
                  <a:schemeClr val="tx1"/>
                </a:solidFill>
                <a:effectLst/>
                <a:latin typeface="+mn-lt"/>
                <a:ea typeface="+mn-ea"/>
                <a:cs typeface="+mn-cs"/>
              </a:rPr>
              <a:t> riots. People might also experience </a:t>
            </a:r>
            <a:r>
              <a:rPr lang="en-GB" sz="1000" b="1" kern="1200" dirty="0">
                <a:solidFill>
                  <a:schemeClr val="tx1"/>
                </a:solidFill>
                <a:effectLst/>
                <a:latin typeface="+mn-lt"/>
                <a:ea typeface="+mn-ea"/>
                <a:cs typeface="+mn-cs"/>
              </a:rPr>
              <a:t>difficulties with their own communication devices</a:t>
            </a:r>
            <a:r>
              <a:rPr lang="en-GB" sz="1000" kern="1200" dirty="0">
                <a:solidFill>
                  <a:schemeClr val="tx1"/>
                </a:solidFill>
                <a:effectLst/>
                <a:latin typeface="+mn-lt"/>
                <a:ea typeface="+mn-ea"/>
                <a:cs typeface="+mn-cs"/>
              </a:rPr>
              <a:t> during such incidents. For example, the heavy rain during the </a:t>
            </a:r>
            <a:r>
              <a:rPr lang="en-GB" sz="1000" kern="1200" dirty="0" err="1">
                <a:solidFill>
                  <a:schemeClr val="tx1"/>
                </a:solidFill>
                <a:effectLst/>
                <a:latin typeface="+mn-lt"/>
                <a:ea typeface="+mn-ea"/>
                <a:cs typeface="+mn-cs"/>
              </a:rPr>
              <a:t>Pukkelpop</a:t>
            </a:r>
            <a:r>
              <a:rPr lang="en-GB" sz="1000" kern="1200" dirty="0">
                <a:solidFill>
                  <a:schemeClr val="tx1"/>
                </a:solidFill>
                <a:effectLst/>
                <a:latin typeface="+mn-lt"/>
                <a:ea typeface="+mn-ea"/>
                <a:cs typeface="+mn-cs"/>
              </a:rPr>
              <a:t> disaster had damaged the smart phones of many of the festival-goers, thus denying them a form of access to their social networks after the storm that hit the festival site. Battery life might similarly be viewed as a potential point of failure that might prevent citizens from accessing crisis information.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The lack of technical infrastructure required in </a:t>
            </a:r>
            <a:r>
              <a:rPr lang="en-GB" sz="1000" b="1" kern="1200" dirty="0">
                <a:solidFill>
                  <a:schemeClr val="tx1"/>
                </a:solidFill>
                <a:effectLst/>
                <a:latin typeface="+mn-lt"/>
                <a:ea typeface="+mn-ea"/>
                <a:cs typeface="+mn-cs"/>
              </a:rPr>
              <a:t>face-to-face communication</a:t>
            </a:r>
            <a:r>
              <a:rPr lang="en-GB" sz="1000" kern="1200" dirty="0">
                <a:solidFill>
                  <a:schemeClr val="tx1"/>
                </a:solidFill>
                <a:effectLst/>
                <a:latin typeface="+mn-lt"/>
                <a:ea typeface="+mn-ea"/>
                <a:cs typeface="+mn-cs"/>
              </a:rPr>
              <a:t>, </a:t>
            </a:r>
            <a:r>
              <a:rPr lang="en-GB" sz="1000" b="1" kern="1200" dirty="0">
                <a:solidFill>
                  <a:schemeClr val="tx1"/>
                </a:solidFill>
                <a:effectLst/>
                <a:latin typeface="+mn-lt"/>
                <a:ea typeface="+mn-ea"/>
                <a:cs typeface="+mn-cs"/>
              </a:rPr>
              <a:t>public meetings</a:t>
            </a:r>
            <a:r>
              <a:rPr lang="en-GB" sz="1000" kern="1200" dirty="0">
                <a:solidFill>
                  <a:schemeClr val="tx1"/>
                </a:solidFill>
                <a:effectLst/>
                <a:latin typeface="+mn-lt"/>
                <a:ea typeface="+mn-ea"/>
                <a:cs typeface="+mn-cs"/>
              </a:rPr>
              <a:t> and the use of </a:t>
            </a:r>
            <a:r>
              <a:rPr lang="en-GB" sz="1000" b="1" kern="1200" dirty="0">
                <a:solidFill>
                  <a:schemeClr val="tx1"/>
                </a:solidFill>
                <a:effectLst/>
                <a:latin typeface="+mn-lt"/>
                <a:ea typeface="+mn-ea"/>
                <a:cs typeface="+mn-cs"/>
              </a:rPr>
              <a:t>loudspeakers</a:t>
            </a:r>
            <a:r>
              <a:rPr lang="en-GB" sz="1000" kern="1200" dirty="0">
                <a:solidFill>
                  <a:schemeClr val="tx1"/>
                </a:solidFill>
                <a:effectLst/>
                <a:latin typeface="+mn-lt"/>
                <a:ea typeface="+mn-ea"/>
                <a:cs typeface="+mn-cs"/>
              </a:rPr>
              <a:t>, might suggest that these more traditional communication channels are the most reliable way of ensuring that members of the public receive crisis-related information during power outages. These points are corroborated by research on evacuation communication during man-made and natural disasters (Bram et al., 2016 [</a:t>
            </a:r>
            <a:r>
              <a:rPr lang="en-GB" sz="1000" kern="1200" dirty="0" err="1">
                <a:solidFill>
                  <a:schemeClr val="tx1"/>
                </a:solidFill>
                <a:effectLst/>
                <a:latin typeface="+mn-lt"/>
                <a:ea typeface="+mn-ea"/>
                <a:cs typeface="+mn-cs"/>
              </a:rPr>
              <a:t>D3.2</a:t>
            </a:r>
            <a:r>
              <a:rPr lang="en-GB" sz="1000" kern="1200" dirty="0">
                <a:solidFill>
                  <a:schemeClr val="tx1"/>
                </a:solidFill>
                <a:effectLst/>
                <a:latin typeface="+mn-lt"/>
                <a:ea typeface="+mn-ea"/>
                <a:cs typeface="+mn-cs"/>
              </a:rPr>
              <a:t>]). Yet the problem remains in relation to the efficacy of these modes of communication during disasters that affect large populations, especially in rural areas. In these cases, </a:t>
            </a:r>
            <a:r>
              <a:rPr lang="en-GB" sz="1000" b="1" kern="1200" dirty="0">
                <a:solidFill>
                  <a:schemeClr val="tx1"/>
                </a:solidFill>
                <a:effectLst/>
                <a:latin typeface="+mn-lt"/>
                <a:ea typeface="+mn-ea"/>
                <a:cs typeface="+mn-cs"/>
              </a:rPr>
              <a:t>radio</a:t>
            </a:r>
            <a:r>
              <a:rPr lang="en-GB" sz="1000" kern="1200" dirty="0">
                <a:solidFill>
                  <a:schemeClr val="tx1"/>
                </a:solidFill>
                <a:effectLst/>
                <a:latin typeface="+mn-lt"/>
                <a:ea typeface="+mn-ea"/>
                <a:cs typeface="+mn-cs"/>
              </a:rPr>
              <a:t> is a particularly effective and resilient communication channel that may reach large populations even in those circumstances where power supplies are disrupted. This observation was congruent with previous research into crisis communication during disasters. During Hurricane Sandy, for example, some New Jersey residents reported that they had used portable radios to obtain information about the course of events due to the disruption of power supply and communication networks in the region (Burger et al., 2013).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Nevertheless, it remains important to use multiple traditional and digital media platforms (such as Apps, cell broadcast, e-mail bulletins, newspapers, opt-in text to speech calls like NL-Alert and Be-Alert, radio, SMS, social media and television), in order to reach as many people as possible during disasters. This </a:t>
            </a:r>
            <a:r>
              <a:rPr lang="en-GB" sz="1000" b="1" kern="1200" dirty="0">
                <a:solidFill>
                  <a:schemeClr val="tx1"/>
                </a:solidFill>
                <a:effectLst/>
                <a:latin typeface="+mn-lt"/>
                <a:ea typeface="+mn-ea"/>
                <a:cs typeface="+mn-cs"/>
              </a:rPr>
              <a:t>communication mix</a:t>
            </a:r>
            <a:r>
              <a:rPr lang="en-GB" sz="1000" kern="1200" dirty="0">
                <a:solidFill>
                  <a:schemeClr val="tx1"/>
                </a:solidFill>
                <a:effectLst/>
                <a:latin typeface="+mn-lt"/>
                <a:ea typeface="+mn-ea"/>
                <a:cs typeface="+mn-cs"/>
              </a:rPr>
              <a:t> should include not only </a:t>
            </a:r>
            <a:r>
              <a:rPr lang="en-GB" sz="1000" b="1" kern="1200" dirty="0">
                <a:solidFill>
                  <a:schemeClr val="tx1"/>
                </a:solidFill>
                <a:effectLst/>
                <a:latin typeface="+mn-lt"/>
                <a:ea typeface="+mn-ea"/>
                <a:cs typeface="+mn-cs"/>
              </a:rPr>
              <a:t>media that are readily available and disaster-resilient</a:t>
            </a:r>
            <a:r>
              <a:rPr lang="en-GB" sz="1000" kern="1200" dirty="0">
                <a:solidFill>
                  <a:schemeClr val="tx1"/>
                </a:solidFill>
                <a:effectLst/>
                <a:latin typeface="+mn-lt"/>
                <a:ea typeface="+mn-ea"/>
                <a:cs typeface="+mn-cs"/>
              </a:rPr>
              <a:t>, but </a:t>
            </a:r>
            <a:r>
              <a:rPr lang="en-GB" sz="1000" b="1" kern="1200" dirty="0">
                <a:solidFill>
                  <a:schemeClr val="tx1"/>
                </a:solidFill>
                <a:effectLst/>
                <a:latin typeface="+mn-lt"/>
                <a:ea typeface="+mn-ea"/>
                <a:cs typeface="+mn-cs"/>
              </a:rPr>
              <a:t>also that are the most likely to be used by local residents</a:t>
            </a:r>
            <a:r>
              <a:rPr lang="en-GB" sz="1000" kern="1200" dirty="0">
                <a:solidFill>
                  <a:schemeClr val="tx1"/>
                </a:solidFill>
                <a:effectLst/>
                <a:latin typeface="+mn-lt"/>
                <a:ea typeface="+mn-ea"/>
                <a:cs typeface="+mn-cs"/>
              </a:rPr>
              <a:t> to search for crisis information. </a:t>
            </a:r>
          </a:p>
          <a:p>
            <a:r>
              <a:rPr lang="en-GB" sz="1000" kern="1200" dirty="0">
                <a:solidFill>
                  <a:schemeClr val="tx1"/>
                </a:solidFill>
                <a:effectLst/>
                <a:latin typeface="+mn-lt"/>
                <a:ea typeface="+mn-ea"/>
                <a:cs typeface="+mn-cs"/>
              </a:rPr>
              <a:t> </a:t>
            </a:r>
          </a:p>
          <a:p>
            <a:endParaRPr lang="en-GB" sz="900"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38</a:t>
            </a:fld>
            <a:endParaRPr lang="sv-SE" dirty="0"/>
          </a:p>
        </p:txBody>
      </p:sp>
    </p:spTree>
    <p:extLst>
      <p:ext uri="{BB962C8B-B14F-4D97-AF65-F5344CB8AC3E}">
        <p14:creationId xmlns:p14="http://schemas.microsoft.com/office/powerpoint/2010/main" val="830624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5263" y="685800"/>
            <a:ext cx="2471737" cy="1390650"/>
          </a:xfrm>
        </p:spPr>
      </p:sp>
      <p:sp>
        <p:nvSpPr>
          <p:cNvPr id="3" name="Notes Placeholder 2"/>
          <p:cNvSpPr>
            <a:spLocks noGrp="1"/>
          </p:cNvSpPr>
          <p:nvPr>
            <p:ph type="body" idx="1"/>
          </p:nvPr>
        </p:nvSpPr>
        <p:spPr>
          <a:xfrm>
            <a:off x="423247" y="2339752"/>
            <a:ext cx="6057201" cy="4114800"/>
          </a:xfrm>
        </p:spPr>
        <p:txBody>
          <a:bodyPr/>
          <a:lstStyle/>
          <a:p>
            <a:r>
              <a:rPr lang="en-GB" sz="1080" b="1" kern="1200" dirty="0">
                <a:solidFill>
                  <a:schemeClr val="tx1"/>
                </a:solidFill>
                <a:effectLst/>
                <a:latin typeface="+mn-lt"/>
                <a:ea typeface="+mn-ea"/>
                <a:cs typeface="+mn-cs"/>
              </a:rPr>
              <a:t>Recommendations: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pPr lvl="0"/>
            <a:r>
              <a:rPr lang="en-GB" sz="1080" b="1" kern="1200" dirty="0">
                <a:solidFill>
                  <a:schemeClr val="tx1"/>
                </a:solidFill>
                <a:effectLst/>
                <a:latin typeface="+mn-lt"/>
                <a:ea typeface="+mn-ea"/>
                <a:cs typeface="+mn-cs"/>
              </a:rPr>
              <a:t>study the vulnerabilities</a:t>
            </a:r>
            <a:r>
              <a:rPr lang="en-GB" sz="1080" kern="1200" dirty="0">
                <a:solidFill>
                  <a:schemeClr val="tx1"/>
                </a:solidFill>
                <a:effectLst/>
                <a:latin typeface="+mn-lt"/>
                <a:ea typeface="+mn-ea"/>
                <a:cs typeface="+mn-cs"/>
              </a:rPr>
              <a:t> of communications infrastructure in areas likely to be affected by man-made and natural disasters; </a:t>
            </a:r>
          </a:p>
          <a:p>
            <a:pPr lvl="0"/>
            <a:r>
              <a:rPr lang="en-GB" sz="1080" b="1" kern="1200" dirty="0">
                <a:solidFill>
                  <a:schemeClr val="tx1"/>
                </a:solidFill>
                <a:effectLst/>
                <a:latin typeface="+mn-lt"/>
                <a:ea typeface="+mn-ea"/>
                <a:cs typeface="+mn-cs"/>
              </a:rPr>
              <a:t>identify </a:t>
            </a:r>
            <a:r>
              <a:rPr lang="en-GB" sz="1080" kern="1200" dirty="0">
                <a:solidFill>
                  <a:schemeClr val="tx1"/>
                </a:solidFill>
                <a:effectLst/>
                <a:latin typeface="+mn-lt"/>
                <a:ea typeface="+mn-ea"/>
                <a:cs typeface="+mn-cs"/>
              </a:rPr>
              <a:t>those</a:t>
            </a:r>
            <a:r>
              <a:rPr lang="en-GB" sz="1080" b="1" kern="1200" dirty="0">
                <a:solidFill>
                  <a:schemeClr val="tx1"/>
                </a:solidFill>
                <a:effectLst/>
                <a:latin typeface="+mn-lt"/>
                <a:ea typeface="+mn-ea"/>
                <a:cs typeface="+mn-cs"/>
              </a:rPr>
              <a:t> communication channels</a:t>
            </a:r>
            <a:r>
              <a:rPr lang="en-GB" sz="1080" kern="1200" dirty="0">
                <a:solidFill>
                  <a:schemeClr val="tx1"/>
                </a:solidFill>
                <a:effectLst/>
                <a:latin typeface="+mn-lt"/>
                <a:ea typeface="+mn-ea"/>
                <a:cs typeface="+mn-cs"/>
              </a:rPr>
              <a:t> that are likely to be particularly </a:t>
            </a:r>
            <a:r>
              <a:rPr lang="en-GB" sz="1080" b="1" kern="1200" dirty="0">
                <a:solidFill>
                  <a:schemeClr val="tx1"/>
                </a:solidFill>
                <a:effectLst/>
                <a:latin typeface="+mn-lt"/>
                <a:ea typeface="+mn-ea"/>
                <a:cs typeface="+mn-cs"/>
              </a:rPr>
              <a:t>resilient </a:t>
            </a:r>
            <a:r>
              <a:rPr lang="en-GB" sz="1080" kern="1200" dirty="0">
                <a:solidFill>
                  <a:schemeClr val="tx1"/>
                </a:solidFill>
                <a:effectLst/>
                <a:latin typeface="+mn-lt"/>
                <a:ea typeface="+mn-ea"/>
                <a:cs typeface="+mn-cs"/>
              </a:rPr>
              <a:t>during disasters e.g. radio; </a:t>
            </a:r>
          </a:p>
          <a:p>
            <a:pPr lvl="0"/>
            <a:r>
              <a:rPr lang="en-GB" sz="1080" kern="1200" dirty="0">
                <a:solidFill>
                  <a:schemeClr val="tx1"/>
                </a:solidFill>
                <a:effectLst/>
                <a:latin typeface="+mn-lt"/>
                <a:ea typeface="+mn-ea"/>
                <a:cs typeface="+mn-cs"/>
              </a:rPr>
              <a:t>use a </a:t>
            </a:r>
            <a:r>
              <a:rPr lang="en-GB" sz="1080" b="1" kern="1200" dirty="0">
                <a:solidFill>
                  <a:schemeClr val="tx1"/>
                </a:solidFill>
                <a:effectLst/>
                <a:latin typeface="+mn-lt"/>
                <a:ea typeface="+mn-ea"/>
                <a:cs typeface="+mn-cs"/>
              </a:rPr>
              <a:t>combination</a:t>
            </a:r>
            <a:r>
              <a:rPr lang="en-GB" sz="1080" kern="1200" dirty="0">
                <a:solidFill>
                  <a:schemeClr val="tx1"/>
                </a:solidFill>
                <a:effectLst/>
                <a:latin typeface="+mn-lt"/>
                <a:ea typeface="+mn-ea"/>
                <a:cs typeface="+mn-cs"/>
              </a:rPr>
              <a:t> of both social and traditional media in order to reach as many local residents as possible; </a:t>
            </a:r>
          </a:p>
          <a:p>
            <a:pPr lvl="0"/>
            <a:r>
              <a:rPr lang="en-GB" sz="1080" b="1" kern="1200" dirty="0">
                <a:solidFill>
                  <a:schemeClr val="tx1"/>
                </a:solidFill>
                <a:effectLst/>
                <a:latin typeface="+mn-lt"/>
                <a:ea typeface="+mn-ea"/>
                <a:cs typeface="+mn-cs"/>
              </a:rPr>
              <a:t>low-tech communication channels</a:t>
            </a:r>
            <a:r>
              <a:rPr lang="en-GB" sz="1080" kern="1200" dirty="0">
                <a:solidFill>
                  <a:schemeClr val="tx1"/>
                </a:solidFill>
                <a:effectLst/>
                <a:latin typeface="+mn-lt"/>
                <a:ea typeface="+mn-ea"/>
                <a:cs typeface="+mn-cs"/>
              </a:rPr>
              <a:t> e.g. loudspeakers should still have an important role to play in the communication mix.</a:t>
            </a:r>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endParaRPr lang="en-GB" sz="900"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39</a:t>
            </a:fld>
            <a:endParaRPr lang="sv-SE" dirty="0"/>
          </a:p>
        </p:txBody>
      </p:sp>
    </p:spTree>
    <p:extLst>
      <p:ext uri="{BB962C8B-B14F-4D97-AF65-F5344CB8AC3E}">
        <p14:creationId xmlns:p14="http://schemas.microsoft.com/office/powerpoint/2010/main" val="83062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p:spPr>
        <p:txBody>
          <a:bodyPr/>
          <a:lstStyle/>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4</a:t>
            </a:fld>
            <a:endParaRPr lang="sv-SE" dirty="0"/>
          </a:p>
        </p:txBody>
      </p:sp>
    </p:spTree>
    <p:extLst>
      <p:ext uri="{BB962C8B-B14F-4D97-AF65-F5344CB8AC3E}">
        <p14:creationId xmlns:p14="http://schemas.microsoft.com/office/powerpoint/2010/main" val="608444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7713" y="468313"/>
            <a:ext cx="1919287" cy="1079500"/>
          </a:xfrm>
        </p:spPr>
      </p:sp>
      <p:sp>
        <p:nvSpPr>
          <p:cNvPr id="3" name="Notes Placeholder 2"/>
          <p:cNvSpPr>
            <a:spLocks noGrp="1"/>
          </p:cNvSpPr>
          <p:nvPr>
            <p:ph type="body" idx="1"/>
          </p:nvPr>
        </p:nvSpPr>
        <p:spPr>
          <a:xfrm>
            <a:off x="404664" y="1547813"/>
            <a:ext cx="6072336" cy="4114800"/>
          </a:xfrm>
        </p:spPr>
        <p:txBody>
          <a:bodyPr/>
          <a:lstStyle/>
          <a:p>
            <a:r>
              <a:rPr lang="en-GB" sz="900" b="1" kern="1200" dirty="0">
                <a:solidFill>
                  <a:schemeClr val="tx1"/>
                </a:solidFill>
                <a:effectLst/>
                <a:latin typeface="+mn-lt"/>
                <a:ea typeface="+mn-ea"/>
                <a:cs typeface="+mn-cs"/>
              </a:rPr>
              <a:t>3 - Engage  key  stakeholders  in  order  to  ensure  that  information  shared  with  the  general  public  is  consistent  [slide 34, 35, 36]</a:t>
            </a:r>
          </a:p>
          <a:p>
            <a:r>
              <a:rPr lang="en-GB" sz="900" kern="1200" dirty="0">
                <a:solidFill>
                  <a:schemeClr val="tx1"/>
                </a:solidFill>
                <a:latin typeface="+mn-lt"/>
                <a:ea typeface="+mn-ea"/>
                <a:cs typeface="+mn-cs"/>
              </a:rPr>
              <a:t>  </a:t>
            </a:r>
          </a:p>
          <a:p>
            <a:r>
              <a:rPr lang="en-GB" sz="900" b="1" kern="1200" dirty="0">
                <a:solidFill>
                  <a:schemeClr val="tx1"/>
                </a:solidFill>
                <a:latin typeface="+mn-lt"/>
                <a:ea typeface="+mn-ea"/>
                <a:cs typeface="+mn-cs"/>
              </a:rPr>
              <a:t>Cooperation between emergency management communicators and key stakeholders, such as local politicians, critical infrastructure providers and civil society organisations</a:t>
            </a:r>
            <a:r>
              <a:rPr lang="en-GB" sz="900" kern="1200" dirty="0">
                <a:solidFill>
                  <a:schemeClr val="tx1"/>
                </a:solidFill>
                <a:latin typeface="+mn-lt"/>
                <a:ea typeface="+mn-ea"/>
                <a:cs typeface="+mn-cs"/>
              </a:rPr>
              <a:t>, is essential in order to ensure the serial transmission of accurate information during crisis situations (Sutton et al., 2014). Previous studies have also shown how the repetition of the same information through multiple channels during emergencies can help communicate situational urgency to target audiences, thus making it more likely that they will take appropriate action to protect themselves and their families  (Stephens et al., 2013).  This can help mitigate the cascading effects of a disaster by putting less stress on essential services that are under pressure, such as healthcare and transportation.  Conversely, the lack of message consistency from key stakeholders may contribute to the cascading effects of natural disasters and public order incidents.  In the case of the Project X </a:t>
            </a:r>
            <a:r>
              <a:rPr lang="en-GB" sz="900" kern="1200" dirty="0" err="1">
                <a:solidFill>
                  <a:schemeClr val="tx1"/>
                </a:solidFill>
                <a:latin typeface="+mn-lt"/>
                <a:ea typeface="+mn-ea"/>
                <a:cs typeface="+mn-cs"/>
              </a:rPr>
              <a:t>Haren</a:t>
            </a:r>
            <a:r>
              <a:rPr lang="en-GB" sz="900" kern="1200" dirty="0">
                <a:solidFill>
                  <a:schemeClr val="tx1"/>
                </a:solidFill>
                <a:latin typeface="+mn-lt"/>
                <a:ea typeface="+mn-ea"/>
                <a:cs typeface="+mn-cs"/>
              </a:rPr>
              <a:t> riots, conflicting messages from the </a:t>
            </a:r>
            <a:r>
              <a:rPr lang="en-GB" sz="900" kern="1200" dirty="0" err="1">
                <a:solidFill>
                  <a:schemeClr val="tx1"/>
                </a:solidFill>
                <a:latin typeface="+mn-lt"/>
                <a:ea typeface="+mn-ea"/>
                <a:cs typeface="+mn-cs"/>
              </a:rPr>
              <a:t>Mayorof</a:t>
            </a:r>
            <a:r>
              <a:rPr lang="en-GB" sz="900" kern="1200" dirty="0">
                <a:solidFill>
                  <a:schemeClr val="tx1"/>
                </a:solidFill>
                <a:latin typeface="+mn-lt"/>
                <a:ea typeface="+mn-ea"/>
                <a:cs typeface="+mn-cs"/>
              </a:rPr>
              <a:t> </a:t>
            </a:r>
            <a:r>
              <a:rPr lang="en-GB" sz="900" kern="1200" dirty="0" err="1">
                <a:solidFill>
                  <a:schemeClr val="tx1"/>
                </a:solidFill>
                <a:latin typeface="+mn-lt"/>
                <a:ea typeface="+mn-ea"/>
                <a:cs typeface="+mn-cs"/>
              </a:rPr>
              <a:t>Haren</a:t>
            </a:r>
            <a:r>
              <a:rPr lang="en-GB" sz="900" kern="1200" dirty="0">
                <a:solidFill>
                  <a:schemeClr val="tx1"/>
                </a:solidFill>
                <a:latin typeface="+mn-lt"/>
                <a:ea typeface="+mn-ea"/>
                <a:cs typeface="+mn-cs"/>
              </a:rPr>
              <a:t> and other authorities about an alternative party being organised in the town were implicated as a direct contributor to the riots.  Furthermore, lack of message consistency could have more drastic effects. For example, during disasters communication networks can become unusable due to high traffic (e.g. during the </a:t>
            </a:r>
            <a:r>
              <a:rPr lang="en-GB" sz="900" kern="1200" dirty="0" err="1">
                <a:solidFill>
                  <a:schemeClr val="tx1"/>
                </a:solidFill>
                <a:latin typeface="+mn-lt"/>
                <a:ea typeface="+mn-ea"/>
                <a:cs typeface="+mn-cs"/>
              </a:rPr>
              <a:t>Pukkelpop</a:t>
            </a:r>
            <a:r>
              <a:rPr lang="en-GB" sz="900" kern="1200" dirty="0">
                <a:solidFill>
                  <a:schemeClr val="tx1"/>
                </a:solidFill>
                <a:latin typeface="+mn-lt"/>
                <a:ea typeface="+mn-ea"/>
                <a:cs typeface="+mn-cs"/>
              </a:rPr>
              <a:t> disaster). A lack of consistent message could result in the public using a range of communication networks at a much higher volume in order to determine correct information. If this resulted in communication network outages then the effect on disaster relief and support services, such as healthcare, could be significant, and have further cascading effects. </a:t>
            </a:r>
          </a:p>
          <a:p>
            <a:r>
              <a:rPr lang="en-GB" sz="900" kern="1200" dirty="0">
                <a:solidFill>
                  <a:schemeClr val="tx1"/>
                </a:solidFill>
                <a:latin typeface="+mn-lt"/>
                <a:ea typeface="+mn-ea"/>
                <a:cs typeface="+mn-cs"/>
              </a:rPr>
              <a:t> </a:t>
            </a:r>
          </a:p>
          <a:p>
            <a:r>
              <a:rPr lang="en-GB" sz="900" b="1" kern="1200" dirty="0">
                <a:solidFill>
                  <a:schemeClr val="tx1"/>
                </a:solidFill>
                <a:latin typeface="+mn-lt"/>
                <a:ea typeface="+mn-ea"/>
                <a:cs typeface="+mn-cs"/>
              </a:rPr>
              <a:t>A pre-requisite for inter-agency cooperation is for each key stakeholder to understand their respective responsibilities during emergencies</a:t>
            </a:r>
            <a:r>
              <a:rPr lang="en-GB" sz="900" kern="1200" dirty="0">
                <a:solidFill>
                  <a:schemeClr val="tx1"/>
                </a:solidFill>
                <a:latin typeface="+mn-lt"/>
                <a:ea typeface="+mn-ea"/>
                <a:cs typeface="+mn-cs"/>
              </a:rPr>
              <a:t>.  European states typically call upon the same emergency services to deal with these incidents, namely police, fire and rescue services, and emergency medical services  (EMS).  However, there are often national variations in terms of whose responsibility it is to lead the response to these incidents and to decide what information should be shared with the general public.</a:t>
            </a:r>
            <a:r>
              <a:rPr lang="en-GB" sz="900" kern="1200" baseline="30000" dirty="0">
                <a:solidFill>
                  <a:schemeClr val="tx1"/>
                </a:solidFill>
                <a:latin typeface="+mn-lt"/>
                <a:ea typeface="+mn-ea"/>
                <a:cs typeface="+mn-cs"/>
              </a:rPr>
              <a:t>5</a:t>
            </a:r>
            <a:r>
              <a:rPr lang="en-GB" sz="900" kern="1200" dirty="0">
                <a:solidFill>
                  <a:schemeClr val="tx1"/>
                </a:solidFill>
                <a:latin typeface="+mn-lt"/>
                <a:ea typeface="+mn-ea"/>
                <a:cs typeface="+mn-cs"/>
              </a:rPr>
              <a:t> Inter-agency cooperation at the local level is also important in order to ensure that real-time accurate information is shared between first responders and members of the public.  For example, in the case of the </a:t>
            </a:r>
            <a:r>
              <a:rPr lang="en-GB" sz="900" kern="1200" dirty="0" err="1">
                <a:solidFill>
                  <a:schemeClr val="tx1"/>
                </a:solidFill>
                <a:latin typeface="+mn-lt"/>
                <a:ea typeface="+mn-ea"/>
                <a:cs typeface="+mn-cs"/>
              </a:rPr>
              <a:t>Pukkelpop</a:t>
            </a:r>
            <a:r>
              <a:rPr lang="en-GB" sz="900" kern="1200" dirty="0">
                <a:solidFill>
                  <a:schemeClr val="tx1"/>
                </a:solidFill>
                <a:latin typeface="+mn-lt"/>
                <a:ea typeface="+mn-ea"/>
                <a:cs typeface="+mn-cs"/>
              </a:rPr>
              <a:t> festival disaster the municipal authorities failed to provide real-time crisis information during the incident. A study of Twitter activity during the disaster revealed that there had been no tweets from official accounts as events unfolded (Terpstra et al. 2012). The organisers of two Belgian music festivals confirmed that they organised regular face-to-face meetings with key stakeholders such as the police or the local authorities’ Safety Cell in order to discuss the  communication strategies  that  would  be  deployed  during  their  respective events. They had also piloted modes of communication, such as the use of mobile telecommunication devices e.g.  ‘walkie-talkies’, in order to ensure that information could be relayed from any part of the festival site in the case of any disruption to the communications infrastructure. These meetings were also viewed as being important in building working relationships and trust between the various agencies that would be involved in these festivals.  Hence it had been agreed that the official social media accounts of both festivals would </a:t>
            </a:r>
            <a:r>
              <a:rPr lang="en-GB" sz="900" kern="1200" dirty="0" err="1">
                <a:solidFill>
                  <a:schemeClr val="tx1"/>
                </a:solidFill>
                <a:latin typeface="+mn-lt"/>
                <a:ea typeface="+mn-ea"/>
                <a:cs typeface="+mn-cs"/>
              </a:rPr>
              <a:t>retweet</a:t>
            </a:r>
            <a:r>
              <a:rPr lang="en-GB" sz="900" kern="1200" dirty="0">
                <a:solidFill>
                  <a:schemeClr val="tx1"/>
                </a:solidFill>
                <a:latin typeface="+mn-lt"/>
                <a:ea typeface="+mn-ea"/>
                <a:cs typeface="+mn-cs"/>
              </a:rPr>
              <a:t> messages from the police and other ‘blue light’ organisations in the case of an incident.  </a:t>
            </a:r>
          </a:p>
          <a:p>
            <a:r>
              <a:rPr lang="en-GB" sz="900" kern="1200" dirty="0">
                <a:solidFill>
                  <a:schemeClr val="tx1"/>
                </a:solidFill>
                <a:latin typeface="+mn-lt"/>
                <a:ea typeface="+mn-ea"/>
                <a:cs typeface="+mn-cs"/>
              </a:rPr>
              <a:t> </a:t>
            </a:r>
          </a:p>
          <a:p>
            <a:r>
              <a:rPr lang="en-GB" sz="900" b="1" kern="1200" dirty="0">
                <a:solidFill>
                  <a:schemeClr val="tx1"/>
                </a:solidFill>
                <a:latin typeface="+mn-lt"/>
                <a:ea typeface="+mn-ea"/>
                <a:cs typeface="+mn-cs"/>
              </a:rPr>
              <a:t>Key stakeholders, including not only ‘blue light’ organisations but also more specific actors such as festival organisers</a:t>
            </a:r>
            <a:r>
              <a:rPr lang="en-GB" sz="900" kern="1200" dirty="0">
                <a:solidFill>
                  <a:schemeClr val="tx1"/>
                </a:solidFill>
                <a:latin typeface="+mn-lt"/>
                <a:ea typeface="+mn-ea"/>
                <a:cs typeface="+mn-cs"/>
              </a:rPr>
              <a:t>, should also cultivate </a:t>
            </a:r>
            <a:r>
              <a:rPr lang="en-GB" sz="900" b="1" kern="1200" dirty="0">
                <a:solidFill>
                  <a:schemeClr val="tx1"/>
                </a:solidFill>
                <a:latin typeface="+mn-lt"/>
                <a:ea typeface="+mn-ea"/>
                <a:cs typeface="+mn-cs"/>
              </a:rPr>
              <a:t>good relations with the news media </a:t>
            </a:r>
            <a:r>
              <a:rPr lang="en-GB" sz="900" kern="1200" dirty="0">
                <a:solidFill>
                  <a:schemeClr val="tx1"/>
                </a:solidFill>
                <a:latin typeface="+mn-lt"/>
                <a:ea typeface="+mn-ea"/>
                <a:cs typeface="+mn-cs"/>
              </a:rPr>
              <a:t>in order to facilitate effective communication with citizens during crisis situations. Our interviewees confirmed that local BBC radio stations had played a vital role in providing critical information on the availability of medical supplies e.g. prescription drugs in the wake of the floods seen in South-West England  between  December  2013 and February 2014. A dedicated response team from the County Council was permitted to use the facilities at a BBC station, enabling them to provide assistance to callers from areas affected by the floods. There was also evidence to suggest that speculative and sensationalist media coverage of these incidents had the potential to increase the likelihood of violence and civil unrest. For example, local and national journalists in the Netherlands suggested that some popular entertainment programmes had encouraged thousands of young people to attend the Sweet Sixteen birthday party in </a:t>
            </a:r>
            <a:r>
              <a:rPr lang="en-GB" sz="900" kern="1200" dirty="0" err="1">
                <a:solidFill>
                  <a:schemeClr val="tx1"/>
                </a:solidFill>
                <a:latin typeface="+mn-lt"/>
                <a:ea typeface="+mn-ea"/>
                <a:cs typeface="+mn-cs"/>
              </a:rPr>
              <a:t>Haren</a:t>
            </a:r>
            <a:r>
              <a:rPr lang="en-GB" sz="900" kern="1200" dirty="0">
                <a:solidFill>
                  <a:schemeClr val="tx1"/>
                </a:solidFill>
                <a:latin typeface="+mn-lt"/>
                <a:ea typeface="+mn-ea"/>
                <a:cs typeface="+mn-cs"/>
              </a:rPr>
              <a:t> on 21 September 2012, which culminated in anti-social behaviour and disorder that later became known as the Project X </a:t>
            </a:r>
            <a:r>
              <a:rPr lang="en-GB" sz="900" kern="1200" dirty="0" err="1">
                <a:solidFill>
                  <a:schemeClr val="tx1"/>
                </a:solidFill>
                <a:latin typeface="+mn-lt"/>
                <a:ea typeface="+mn-ea"/>
                <a:cs typeface="+mn-cs"/>
              </a:rPr>
              <a:t>Haren</a:t>
            </a:r>
            <a:r>
              <a:rPr lang="en-GB" sz="900" kern="1200" dirty="0">
                <a:solidFill>
                  <a:schemeClr val="tx1"/>
                </a:solidFill>
                <a:latin typeface="+mn-lt"/>
                <a:ea typeface="+mn-ea"/>
                <a:cs typeface="+mn-cs"/>
              </a:rPr>
              <a:t> riots. While it is beyond the scope of this lesson to fully explore the role of the media during crisis situations, it is clear that greater cooperation between emergency management communicators and professional journalists might help address some of the deficiencies in media reporting.    </a:t>
            </a:r>
          </a:p>
          <a:p>
            <a:pPr marL="0" marR="0" lvl="0" indent="0" algn="l" defTabSz="82296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40</a:t>
            </a:fld>
            <a:endParaRPr lang="sv-SE" dirty="0"/>
          </a:p>
        </p:txBody>
      </p:sp>
    </p:spTree>
    <p:extLst>
      <p:ext uri="{BB962C8B-B14F-4D97-AF65-F5344CB8AC3E}">
        <p14:creationId xmlns:p14="http://schemas.microsoft.com/office/powerpoint/2010/main" val="1551588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57788" y="323850"/>
            <a:ext cx="1319212" cy="741363"/>
          </a:xfrm>
        </p:spPr>
      </p:sp>
      <p:sp>
        <p:nvSpPr>
          <p:cNvPr id="3" name="Notes Placeholder 2"/>
          <p:cNvSpPr>
            <a:spLocks noGrp="1"/>
          </p:cNvSpPr>
          <p:nvPr>
            <p:ph type="body" idx="1"/>
          </p:nvPr>
        </p:nvSpPr>
        <p:spPr>
          <a:xfrm>
            <a:off x="332656" y="1336477"/>
            <a:ext cx="6288360" cy="3538736"/>
          </a:xfrm>
        </p:spPr>
        <p:txBody>
          <a:bodyPr/>
          <a:lstStyle/>
          <a:p>
            <a:r>
              <a:rPr lang="en-GB" sz="900" kern="1200" dirty="0">
                <a:solidFill>
                  <a:schemeClr val="tx1"/>
                </a:solidFill>
                <a:effectLst/>
                <a:latin typeface="+mn-lt"/>
                <a:ea typeface="+mn-ea"/>
                <a:cs typeface="+mn-cs"/>
              </a:rPr>
              <a:t>Like Disaster Risk Reduction, </a:t>
            </a:r>
            <a:r>
              <a:rPr lang="en-GB" sz="900" b="1" kern="1200" dirty="0">
                <a:solidFill>
                  <a:schemeClr val="tx1"/>
                </a:solidFill>
                <a:effectLst/>
                <a:latin typeface="+mn-lt"/>
                <a:ea typeface="+mn-ea"/>
                <a:cs typeface="+mn-cs"/>
              </a:rPr>
              <a:t>responsibility for communication during crisis situations should be partially shared with civil society organisations</a:t>
            </a:r>
            <a:r>
              <a:rPr lang="en-GB" sz="900" kern="1200" dirty="0">
                <a:solidFill>
                  <a:schemeClr val="tx1"/>
                </a:solidFill>
                <a:effectLst/>
                <a:latin typeface="+mn-lt"/>
                <a:ea typeface="+mn-ea"/>
                <a:cs typeface="+mn-cs"/>
              </a:rPr>
              <a:t> in disaster-affected areas. Citizens can assist emergency management communicators in three specific ways, namely </a:t>
            </a:r>
            <a:r>
              <a:rPr lang="en-GB" sz="900" b="1" kern="1200" dirty="0">
                <a:solidFill>
                  <a:schemeClr val="tx1"/>
                </a:solidFill>
                <a:effectLst/>
                <a:latin typeface="+mn-lt"/>
                <a:ea typeface="+mn-ea"/>
                <a:cs typeface="+mn-cs"/>
              </a:rPr>
              <a:t>1) the crowdsourcing and verification of crisis information; 2) the provision of emotional and material support to those affected by major incidents; and 3) participating in digital volunteer groups that bolster disaster response missions. </a:t>
            </a:r>
            <a:r>
              <a:rPr lang="en-GB" sz="900" kern="1200" dirty="0">
                <a:solidFill>
                  <a:schemeClr val="tx1"/>
                </a:solidFill>
                <a:effectLst/>
                <a:latin typeface="+mn-lt"/>
                <a:ea typeface="+mn-ea"/>
                <a:cs typeface="+mn-cs"/>
              </a:rPr>
              <a:t>Incidents such as Hurricane Sandy have shown how key agencies can leverage the ‘power of collective intelligence’ via social media members of the public shared critical information via sites such as Twitter and played a key role in correcting misinformation and dispelling rumours that had the potential to hinder efforts to restore order to affected areas (</a:t>
            </a:r>
            <a:r>
              <a:rPr lang="en-GB" sz="900" kern="1200" dirty="0" err="1">
                <a:solidFill>
                  <a:schemeClr val="tx1"/>
                </a:solidFill>
                <a:effectLst/>
                <a:latin typeface="+mn-lt"/>
                <a:ea typeface="+mn-ea"/>
                <a:cs typeface="+mn-cs"/>
              </a:rPr>
              <a:t>Purohit</a:t>
            </a:r>
            <a:r>
              <a:rPr lang="en-GB" sz="900" kern="1200" dirty="0">
                <a:solidFill>
                  <a:schemeClr val="tx1"/>
                </a:solidFill>
                <a:effectLst/>
                <a:latin typeface="+mn-lt"/>
                <a:ea typeface="+mn-ea"/>
                <a:cs typeface="+mn-cs"/>
              </a:rPr>
              <a:t> et al. 2014). Citizens can use social media to share eyewitness perspectives that help build situational awareness for those actors involved in emergency response, producing a form of ‘socially produced accuracy’ that reduces the possibility of cascading effects occurring in the aftermath of these incidents (</a:t>
            </a:r>
            <a:r>
              <a:rPr lang="en-GB" sz="900" kern="1200" dirty="0" err="1">
                <a:solidFill>
                  <a:schemeClr val="tx1"/>
                </a:solidFill>
                <a:effectLst/>
                <a:latin typeface="+mn-lt"/>
                <a:ea typeface="+mn-ea"/>
                <a:cs typeface="+mn-cs"/>
              </a:rPr>
              <a:t>Vieweg</a:t>
            </a:r>
            <a:r>
              <a:rPr lang="en-GB" sz="900" kern="1200" dirty="0">
                <a:solidFill>
                  <a:schemeClr val="tx1"/>
                </a:solidFill>
                <a:effectLst/>
                <a:latin typeface="+mn-lt"/>
                <a:ea typeface="+mn-ea"/>
                <a:cs typeface="+mn-cs"/>
              </a:rPr>
              <a:t> et al., 2008). Hashtags can function as ‘fire spaces’ in which data generated by residents in affected areas can be transformed into information that helps first responders allocate resources towards those communities that are most in need of assistance (Potts, 2014). Emergency managers can use information-gathering platforms such as </a:t>
            </a:r>
            <a:r>
              <a:rPr lang="en-GB" sz="900" kern="1200" dirty="0" err="1">
                <a:solidFill>
                  <a:schemeClr val="tx1"/>
                </a:solidFill>
                <a:effectLst/>
                <a:latin typeface="+mn-lt"/>
                <a:ea typeface="+mn-ea"/>
                <a:cs typeface="+mn-cs"/>
              </a:rPr>
              <a:t>Coosto</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Ushahidi</a:t>
            </a:r>
            <a:r>
              <a:rPr lang="en-GB" sz="900" kern="1200" dirty="0">
                <a:solidFill>
                  <a:schemeClr val="tx1"/>
                </a:solidFill>
                <a:effectLst/>
                <a:latin typeface="+mn-lt"/>
                <a:ea typeface="+mn-ea"/>
                <a:cs typeface="+mn-cs"/>
              </a:rPr>
              <a:t> and </a:t>
            </a:r>
            <a:r>
              <a:rPr lang="en-GB" sz="900" kern="1200" dirty="0" err="1">
                <a:solidFill>
                  <a:schemeClr val="tx1"/>
                </a:solidFill>
                <a:effectLst/>
                <a:latin typeface="+mn-lt"/>
                <a:ea typeface="+mn-ea"/>
                <a:cs typeface="+mn-cs"/>
              </a:rPr>
              <a:t>Twitcident</a:t>
            </a:r>
            <a:r>
              <a:rPr lang="en-GB" sz="900" kern="1200" dirty="0">
                <a:solidFill>
                  <a:schemeClr val="tx1"/>
                </a:solidFill>
                <a:effectLst/>
                <a:latin typeface="+mn-lt"/>
                <a:ea typeface="+mn-ea"/>
                <a:cs typeface="+mn-cs"/>
              </a:rPr>
              <a:t> to help them sift through the large volume of data available on these sites at each stage of the incident. Social media can also be utilised by citizens to provide emotional and material support to citizens living in disaster-affected areas. During the floods in South-West England, for example, Council requests for assistance on sites such as Twitter had resulted in hundreds of volunteers helping deliver sandbags to private residences that were threatened by the floods in the region. Indeed, citizen-led social media campaigns such as #</a:t>
            </a:r>
            <a:r>
              <a:rPr lang="en-GB" sz="900" kern="1200" dirty="0" err="1">
                <a:solidFill>
                  <a:schemeClr val="tx1"/>
                </a:solidFill>
                <a:effectLst/>
                <a:latin typeface="+mn-lt"/>
                <a:ea typeface="+mn-ea"/>
                <a:cs typeface="+mn-cs"/>
              </a:rPr>
              <a:t>forageaid</a:t>
            </a:r>
            <a:r>
              <a:rPr lang="en-GB" sz="900" kern="1200" dirty="0">
                <a:solidFill>
                  <a:schemeClr val="tx1"/>
                </a:solidFill>
                <a:effectLst/>
                <a:latin typeface="+mn-lt"/>
                <a:ea typeface="+mn-ea"/>
                <a:cs typeface="+mn-cs"/>
              </a:rPr>
              <a:t> (ITV 2015) and Flooding on the Levels Action Group (FLAG)</a:t>
            </a:r>
            <a:r>
              <a:rPr lang="en-GB" sz="900" kern="1200" baseline="30000" dirty="0">
                <a:solidFill>
                  <a:schemeClr val="tx1"/>
                </a:solidFill>
                <a:effectLst/>
                <a:latin typeface="+mn-lt"/>
                <a:ea typeface="+mn-ea"/>
                <a:cs typeface="+mn-cs"/>
              </a:rPr>
              <a:t>6</a:t>
            </a:r>
            <a:r>
              <a:rPr lang="en-GB" sz="900" kern="1200" dirty="0">
                <a:solidFill>
                  <a:schemeClr val="tx1"/>
                </a:solidFill>
                <a:effectLst/>
                <a:latin typeface="+mn-lt"/>
                <a:ea typeface="+mn-ea"/>
                <a:cs typeface="+mn-cs"/>
              </a:rPr>
              <a:t> emerged during this period, providing financial support for affected communities and calling for the dredging of the rivers to avoid future floods. Citizens also used Twitter in Belgium to provide support to those who had fled the </a:t>
            </a:r>
            <a:r>
              <a:rPr lang="en-GB" sz="900" kern="1200" dirty="0" err="1">
                <a:solidFill>
                  <a:schemeClr val="tx1"/>
                </a:solidFill>
                <a:effectLst/>
                <a:latin typeface="+mn-lt"/>
                <a:ea typeface="+mn-ea"/>
                <a:cs typeface="+mn-cs"/>
              </a:rPr>
              <a:t>Pukkelpop</a:t>
            </a:r>
            <a:r>
              <a:rPr lang="en-GB" sz="900" kern="1200" dirty="0">
                <a:solidFill>
                  <a:schemeClr val="tx1"/>
                </a:solidFill>
                <a:effectLst/>
                <a:latin typeface="+mn-lt"/>
                <a:ea typeface="+mn-ea"/>
                <a:cs typeface="+mn-cs"/>
              </a:rPr>
              <a:t> festival disaster. One Twitter user (tweeter) began to connect festival-goers with the residents of the nearby town Hasselt via the #</a:t>
            </a:r>
            <a:r>
              <a:rPr lang="en-GB" sz="900" kern="1200" dirty="0" err="1">
                <a:solidFill>
                  <a:schemeClr val="tx1"/>
                </a:solidFill>
                <a:effectLst/>
                <a:latin typeface="+mn-lt"/>
                <a:ea typeface="+mn-ea"/>
                <a:cs typeface="+mn-cs"/>
              </a:rPr>
              <a:t>hasselthelpt</a:t>
            </a:r>
            <a:r>
              <a:rPr lang="en-GB" sz="900" kern="1200" dirty="0">
                <a:solidFill>
                  <a:schemeClr val="tx1"/>
                </a:solidFill>
                <a:effectLst/>
                <a:latin typeface="+mn-lt"/>
                <a:ea typeface="+mn-ea"/>
                <a:cs typeface="+mn-cs"/>
              </a:rPr>
              <a:t> hashtag. The hashtag mobilised Hasselt residents to offer them food, shelter and transportation (de Vries et al., 2014). This initiative spread to other nearby towns, with their offers for help promoted via eponymous hashtags like #</a:t>
            </a:r>
            <a:r>
              <a:rPr lang="en-GB" sz="900" kern="1200" dirty="0" err="1">
                <a:solidFill>
                  <a:schemeClr val="tx1"/>
                </a:solidFill>
                <a:effectLst/>
                <a:latin typeface="+mn-lt"/>
                <a:ea typeface="+mn-ea"/>
                <a:cs typeface="+mn-cs"/>
              </a:rPr>
              <a:t>antwerpenhelpt</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brusselhelpt</a:t>
            </a:r>
            <a:r>
              <a:rPr lang="en-GB" sz="900" kern="1200" dirty="0">
                <a:solidFill>
                  <a:schemeClr val="tx1"/>
                </a:solidFill>
                <a:effectLst/>
                <a:latin typeface="+mn-lt"/>
                <a:ea typeface="+mn-ea"/>
                <a:cs typeface="+mn-cs"/>
              </a:rPr>
              <a:t> and #</a:t>
            </a:r>
            <a:r>
              <a:rPr lang="en-GB" sz="900" kern="1200" dirty="0" err="1">
                <a:solidFill>
                  <a:schemeClr val="tx1"/>
                </a:solidFill>
                <a:effectLst/>
                <a:latin typeface="+mn-lt"/>
                <a:ea typeface="+mn-ea"/>
                <a:cs typeface="+mn-cs"/>
              </a:rPr>
              <a:t>genthelpt</a:t>
            </a:r>
            <a:r>
              <a:rPr lang="en-GB" sz="900" kern="1200" dirty="0">
                <a:solidFill>
                  <a:schemeClr val="tx1"/>
                </a:solidFill>
                <a:effectLst/>
                <a:latin typeface="+mn-lt"/>
                <a:ea typeface="+mn-ea"/>
                <a:cs typeface="+mn-cs"/>
              </a:rPr>
              <a:t>. Many also offered festival goers the opportunity to use their internet connection to inform their families and friends that they were safe. Twitter hashtags like #</a:t>
            </a:r>
            <a:r>
              <a:rPr lang="en-GB" sz="900" kern="1200" dirty="0" err="1">
                <a:solidFill>
                  <a:schemeClr val="tx1"/>
                </a:solidFill>
                <a:effectLst/>
                <a:latin typeface="+mn-lt"/>
                <a:ea typeface="+mn-ea"/>
                <a:cs typeface="+mn-cs"/>
              </a:rPr>
              <a:t>ppok</a:t>
            </a:r>
            <a:r>
              <a:rPr lang="en-GB" sz="900" kern="1200" dirty="0">
                <a:solidFill>
                  <a:schemeClr val="tx1"/>
                </a:solidFill>
                <a:effectLst/>
                <a:latin typeface="+mn-lt"/>
                <a:ea typeface="+mn-ea"/>
                <a:cs typeface="+mn-cs"/>
              </a:rPr>
              <a:t> (van </a:t>
            </a:r>
            <a:r>
              <a:rPr lang="en-GB" sz="900" kern="1200" dirty="0" err="1">
                <a:solidFill>
                  <a:schemeClr val="tx1"/>
                </a:solidFill>
                <a:effectLst/>
                <a:latin typeface="+mn-lt"/>
                <a:ea typeface="+mn-ea"/>
                <a:cs typeface="+mn-cs"/>
              </a:rPr>
              <a:t>Peteghem</a:t>
            </a:r>
            <a:r>
              <a:rPr lang="en-GB" sz="900" kern="1200" dirty="0">
                <a:solidFill>
                  <a:schemeClr val="tx1"/>
                </a:solidFill>
                <a:effectLst/>
                <a:latin typeface="+mn-lt"/>
                <a:ea typeface="+mn-ea"/>
                <a:cs typeface="+mn-cs"/>
              </a:rPr>
              <a:t> and </a:t>
            </a:r>
            <a:r>
              <a:rPr lang="en-GB" sz="900" kern="1200" dirty="0" err="1">
                <a:solidFill>
                  <a:schemeClr val="tx1"/>
                </a:solidFill>
                <a:effectLst/>
                <a:latin typeface="+mn-lt"/>
                <a:ea typeface="+mn-ea"/>
                <a:cs typeface="+mn-cs"/>
              </a:rPr>
              <a:t>Caudron</a:t>
            </a:r>
            <a:r>
              <a:rPr lang="en-GB" sz="900" kern="1200" dirty="0">
                <a:solidFill>
                  <a:schemeClr val="tx1"/>
                </a:solidFill>
                <a:effectLst/>
                <a:latin typeface="+mn-lt"/>
                <a:ea typeface="+mn-ea"/>
                <a:cs typeface="+mn-cs"/>
              </a:rPr>
              <a:t> 2012) and Facebook pages such as the </a:t>
            </a:r>
            <a:r>
              <a:rPr lang="en-GB" sz="900" kern="1200" dirty="0" err="1">
                <a:solidFill>
                  <a:schemeClr val="tx1"/>
                </a:solidFill>
                <a:effectLst/>
                <a:latin typeface="+mn-lt"/>
                <a:ea typeface="+mn-ea"/>
                <a:cs typeface="+mn-cs"/>
              </a:rPr>
              <a:t>Pukkelpop</a:t>
            </a:r>
            <a:r>
              <a:rPr lang="en-GB" sz="900" kern="1200" dirty="0">
                <a:solidFill>
                  <a:schemeClr val="tx1"/>
                </a:solidFill>
                <a:effectLst/>
                <a:latin typeface="+mn-lt"/>
                <a:ea typeface="+mn-ea"/>
                <a:cs typeface="+mn-cs"/>
              </a:rPr>
              <a:t> Safehouse page were used to connect these individuals with their loved ones, who had been unable to make contact with one another due to the pressure placed upon mobile telephone networks in the wake of the incident. The offering of food, shelter and especially transportation could help mitigate the cascading effects of the disaster when offered to individuals affected by the disaster and organisations helping with disaster relief. By offering food, shelter and transportation to individuals affected by the storm, individuals were provided with a safe environment; lessening the risk of harm which could put extra pressure on blue light services.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During large-scale man-made or natural disasters, it may also be appropriate for key agencies to mobilise </a:t>
            </a:r>
            <a:r>
              <a:rPr lang="en-GB" sz="900" b="1" kern="1200" dirty="0">
                <a:solidFill>
                  <a:schemeClr val="tx1"/>
                </a:solidFill>
                <a:effectLst/>
                <a:latin typeface="+mn-lt"/>
                <a:ea typeface="+mn-ea"/>
                <a:cs typeface="+mn-cs"/>
              </a:rPr>
              <a:t>digital volunteers</a:t>
            </a:r>
            <a:r>
              <a:rPr lang="en-GB" sz="900" kern="1200" dirty="0">
                <a:solidFill>
                  <a:schemeClr val="tx1"/>
                </a:solidFill>
                <a:effectLst/>
                <a:latin typeface="+mn-lt"/>
                <a:ea typeface="+mn-ea"/>
                <a:cs typeface="+mn-cs"/>
              </a:rPr>
              <a:t>, individuals who leverage new technologies to organise and assist in emergency response, to assist with the analysis of social media data. Several models for digital volunteer organisations exist including Virtual Operations Support Teams (</a:t>
            </a:r>
            <a:r>
              <a:rPr lang="en-GB" sz="900" kern="1200" dirty="0" err="1">
                <a:solidFill>
                  <a:schemeClr val="tx1"/>
                </a:solidFill>
                <a:effectLst/>
                <a:latin typeface="+mn-lt"/>
                <a:ea typeface="+mn-ea"/>
                <a:cs typeface="+mn-cs"/>
              </a:rPr>
              <a:t>VOST</a:t>
            </a:r>
            <a:r>
              <a:rPr lang="en-GB" sz="900" kern="1200" dirty="0">
                <a:solidFill>
                  <a:schemeClr val="tx1"/>
                </a:solidFill>
                <a:effectLst/>
                <a:latin typeface="+mn-lt"/>
                <a:ea typeface="+mn-ea"/>
                <a:cs typeface="+mn-cs"/>
              </a:rPr>
              <a:t>), the Standby Task Force (</a:t>
            </a:r>
            <a:r>
              <a:rPr lang="en-GB" sz="900" kern="1200" dirty="0" err="1">
                <a:solidFill>
                  <a:schemeClr val="tx1"/>
                </a:solidFill>
                <a:effectLst/>
                <a:latin typeface="+mn-lt"/>
                <a:ea typeface="+mn-ea"/>
                <a:cs typeface="+mn-cs"/>
              </a:rPr>
              <a:t>SBTF</a:t>
            </a:r>
            <a:r>
              <a:rPr lang="en-GB" sz="900" kern="1200" dirty="0">
                <a:solidFill>
                  <a:schemeClr val="tx1"/>
                </a:solidFill>
                <a:effectLst/>
                <a:latin typeface="+mn-lt"/>
                <a:ea typeface="+mn-ea"/>
                <a:cs typeface="+mn-cs"/>
              </a:rPr>
              <a:t>) and the Digital Humanitarian Network (</a:t>
            </a:r>
            <a:r>
              <a:rPr lang="en-GB" sz="900" kern="1200" dirty="0" err="1">
                <a:solidFill>
                  <a:schemeClr val="tx1"/>
                </a:solidFill>
                <a:effectLst/>
                <a:latin typeface="+mn-lt"/>
                <a:ea typeface="+mn-ea"/>
                <a:cs typeface="+mn-cs"/>
              </a:rPr>
              <a:t>DHNetwork</a:t>
            </a:r>
            <a:r>
              <a:rPr lang="en-GB" sz="900" kern="1200" dirty="0">
                <a:solidFill>
                  <a:schemeClr val="tx1"/>
                </a:solidFill>
                <a:effectLst/>
                <a:latin typeface="+mn-lt"/>
                <a:ea typeface="+mn-ea"/>
                <a:cs typeface="+mn-cs"/>
              </a:rPr>
              <a:t>) (Meier, 2014). In contrast to other organisations, </a:t>
            </a:r>
            <a:r>
              <a:rPr lang="en-GB" sz="900" kern="1200" dirty="0" err="1">
                <a:solidFill>
                  <a:schemeClr val="tx1"/>
                </a:solidFill>
                <a:effectLst/>
                <a:latin typeface="+mn-lt"/>
                <a:ea typeface="+mn-ea"/>
                <a:cs typeface="+mn-cs"/>
              </a:rPr>
              <a:t>VOST</a:t>
            </a:r>
            <a:r>
              <a:rPr lang="en-GB" sz="900" kern="1200" dirty="0">
                <a:solidFill>
                  <a:schemeClr val="tx1"/>
                </a:solidFill>
                <a:effectLst/>
                <a:latin typeface="+mn-lt"/>
                <a:ea typeface="+mn-ea"/>
                <a:cs typeface="+mn-cs"/>
              </a:rPr>
              <a:t> teams work by request and report directly to the organisation that requested their assistance. </a:t>
            </a:r>
            <a:r>
              <a:rPr lang="en-GB" sz="900" kern="1200" dirty="0" err="1">
                <a:solidFill>
                  <a:schemeClr val="tx1"/>
                </a:solidFill>
                <a:effectLst/>
                <a:latin typeface="+mn-lt"/>
                <a:ea typeface="+mn-ea"/>
                <a:cs typeface="+mn-cs"/>
              </a:rPr>
              <a:t>VOST</a:t>
            </a:r>
            <a:r>
              <a:rPr lang="en-GB" sz="900" kern="1200" dirty="0">
                <a:solidFill>
                  <a:schemeClr val="tx1"/>
                </a:solidFill>
                <a:effectLst/>
                <a:latin typeface="+mn-lt"/>
                <a:ea typeface="+mn-ea"/>
                <a:cs typeface="+mn-cs"/>
              </a:rPr>
              <a:t> teams function as a type of intermediary between citizens who use social media during crises and emergency management teams. While </a:t>
            </a:r>
            <a:r>
              <a:rPr lang="en-GB" sz="900" kern="1200" dirty="0" err="1">
                <a:solidFill>
                  <a:schemeClr val="tx1"/>
                </a:solidFill>
                <a:effectLst/>
                <a:latin typeface="+mn-lt"/>
                <a:ea typeface="+mn-ea"/>
                <a:cs typeface="+mn-cs"/>
              </a:rPr>
              <a:t>VOST</a:t>
            </a:r>
            <a:r>
              <a:rPr lang="en-GB" sz="900" kern="1200" dirty="0">
                <a:solidFill>
                  <a:schemeClr val="tx1"/>
                </a:solidFill>
                <a:effectLst/>
                <a:latin typeface="+mn-lt"/>
                <a:ea typeface="+mn-ea"/>
                <a:cs typeface="+mn-cs"/>
              </a:rPr>
              <a:t> teams have been very active in France and Spain over the past few years, they have often been considered ill-suited for the small-scale incidents that are typical within the EU and on a relatively regular basis. However, the model has been adapted in Belgium, where volunteer teams have been set up which consist of professionals rather than citizens and can be called upon to help in smaller incidents as well. The </a:t>
            </a:r>
            <a:r>
              <a:rPr lang="en-GB" sz="900" kern="1200" dirty="0" err="1">
                <a:solidFill>
                  <a:schemeClr val="tx1"/>
                </a:solidFill>
                <a:effectLst/>
                <a:latin typeface="+mn-lt"/>
                <a:ea typeface="+mn-ea"/>
                <a:cs typeface="+mn-cs"/>
              </a:rPr>
              <a:t>SBTF</a:t>
            </a:r>
            <a:r>
              <a:rPr lang="en-GB" sz="900" kern="1200" baseline="30000" dirty="0" err="1">
                <a:solidFill>
                  <a:schemeClr val="tx1"/>
                </a:solidFill>
                <a:effectLst/>
                <a:latin typeface="+mn-lt"/>
                <a:ea typeface="+mn-ea"/>
                <a:cs typeface="+mn-cs"/>
              </a:rPr>
              <a:t>7</a:t>
            </a:r>
            <a:r>
              <a:rPr lang="en-GB" sz="900" kern="1200" dirty="0">
                <a:solidFill>
                  <a:schemeClr val="tx1"/>
                </a:solidFill>
                <a:effectLst/>
                <a:latin typeface="+mn-lt"/>
                <a:ea typeface="+mn-ea"/>
                <a:cs typeface="+mn-cs"/>
              </a:rPr>
              <a:t> and the </a:t>
            </a:r>
            <a:r>
              <a:rPr lang="en-GB" sz="900" kern="1200" dirty="0" err="1">
                <a:solidFill>
                  <a:schemeClr val="tx1"/>
                </a:solidFill>
                <a:effectLst/>
                <a:latin typeface="+mn-lt"/>
                <a:ea typeface="+mn-ea"/>
                <a:cs typeface="+mn-cs"/>
              </a:rPr>
              <a:t>DHNetwork</a:t>
            </a:r>
            <a:r>
              <a:rPr lang="en-GB" sz="900" kern="1200" baseline="30000" dirty="0" err="1">
                <a:solidFill>
                  <a:schemeClr val="tx1"/>
                </a:solidFill>
                <a:effectLst/>
                <a:latin typeface="+mn-lt"/>
                <a:ea typeface="+mn-ea"/>
                <a:cs typeface="+mn-cs"/>
              </a:rPr>
              <a:t>8</a:t>
            </a:r>
            <a:r>
              <a:rPr lang="en-GB" sz="900" kern="1200" dirty="0">
                <a:solidFill>
                  <a:schemeClr val="tx1"/>
                </a:solidFill>
                <a:effectLst/>
                <a:latin typeface="+mn-lt"/>
                <a:ea typeface="+mn-ea"/>
                <a:cs typeface="+mn-cs"/>
              </a:rPr>
              <a:t> are more international. Consequently, some digital volunteer organisations may be more suitable to certain types of man-made and natural disasters than others (see Appendix 2 in Reilly and </a:t>
            </a:r>
            <a:r>
              <a:rPr lang="en-GB" sz="900" kern="1200" dirty="0" err="1">
                <a:solidFill>
                  <a:schemeClr val="tx1"/>
                </a:solidFill>
                <a:effectLst/>
                <a:latin typeface="+mn-lt"/>
                <a:ea typeface="+mn-ea"/>
                <a:cs typeface="+mn-cs"/>
              </a:rPr>
              <a:t>Atanasova</a:t>
            </a:r>
            <a:r>
              <a:rPr lang="en-GB" sz="900" kern="1200" dirty="0">
                <a:solidFill>
                  <a:schemeClr val="tx1"/>
                </a:solidFill>
                <a:effectLst/>
                <a:latin typeface="+mn-lt"/>
                <a:ea typeface="+mn-ea"/>
                <a:cs typeface="+mn-cs"/>
              </a:rPr>
              <a:t> 2016 [</a:t>
            </a:r>
            <a:r>
              <a:rPr lang="en-GB" sz="900" kern="1200" dirty="0" err="1">
                <a:solidFill>
                  <a:schemeClr val="tx1"/>
                </a:solidFill>
                <a:effectLst/>
                <a:latin typeface="+mn-lt"/>
                <a:ea typeface="+mn-ea"/>
                <a:cs typeface="+mn-cs"/>
              </a:rPr>
              <a:t>D3.3</a:t>
            </a:r>
            <a:r>
              <a:rPr lang="en-GB" sz="900" kern="1200" dirty="0">
                <a:solidFill>
                  <a:schemeClr val="tx1"/>
                </a:solidFill>
                <a:effectLst/>
                <a:latin typeface="+mn-lt"/>
                <a:ea typeface="+mn-ea"/>
                <a:cs typeface="+mn-cs"/>
              </a:rPr>
              <a:t>]) for further information on these digital volunteer organisations).</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This </a:t>
            </a:r>
            <a:r>
              <a:rPr lang="en-GB" sz="900" b="1" kern="1200" dirty="0">
                <a:solidFill>
                  <a:schemeClr val="tx1"/>
                </a:solidFill>
                <a:effectLst/>
                <a:latin typeface="+mn-lt"/>
                <a:ea typeface="+mn-ea"/>
                <a:cs typeface="+mn-cs"/>
              </a:rPr>
              <a:t>empowerment of local communities in order</a:t>
            </a:r>
            <a:r>
              <a:rPr lang="en-GB" sz="900" kern="1200" dirty="0">
                <a:solidFill>
                  <a:schemeClr val="tx1"/>
                </a:solidFill>
                <a:effectLst/>
                <a:latin typeface="+mn-lt"/>
                <a:ea typeface="+mn-ea"/>
                <a:cs typeface="+mn-cs"/>
              </a:rPr>
              <a:t> to participate in disaster response has implications for the communication strategies of first responders and those key agencies involved in emergency response. It may increase the resilience of these communities to future disasters and encourage local citizens to fully participate in Disaster Risk Reduction alongside formal emergency management institutions. Yet, social media users </a:t>
            </a:r>
            <a:r>
              <a:rPr lang="en-GB" sz="900" b="1" kern="1200" dirty="0">
                <a:solidFill>
                  <a:schemeClr val="tx1"/>
                </a:solidFill>
                <a:effectLst/>
                <a:latin typeface="+mn-lt"/>
                <a:ea typeface="+mn-ea"/>
                <a:cs typeface="+mn-cs"/>
              </a:rPr>
              <a:t>typically disengage</a:t>
            </a:r>
            <a:r>
              <a:rPr lang="en-GB" sz="900" kern="1200" dirty="0">
                <a:solidFill>
                  <a:schemeClr val="tx1"/>
                </a:solidFill>
                <a:effectLst/>
                <a:latin typeface="+mn-lt"/>
                <a:ea typeface="+mn-ea"/>
                <a:cs typeface="+mn-cs"/>
              </a:rPr>
              <a:t> from these online groups once they have had their questions about the incident answered (Potts, 2014). While citizen-led initiatives such as those outlined here add value to crisis communication, ‘blue light’ organisations look likely to retain their status as the most influential sources of information during such incidents for the foreseeable future. </a:t>
            </a: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41</a:t>
            </a:fld>
            <a:endParaRPr lang="sv-SE" dirty="0"/>
          </a:p>
        </p:txBody>
      </p:sp>
    </p:spTree>
    <p:extLst>
      <p:ext uri="{BB962C8B-B14F-4D97-AF65-F5344CB8AC3E}">
        <p14:creationId xmlns:p14="http://schemas.microsoft.com/office/powerpoint/2010/main" val="143157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b="1" kern="1200" dirty="0">
                <a:solidFill>
                  <a:schemeClr val="tx1"/>
                </a:solidFill>
                <a:effectLst/>
                <a:latin typeface="+mn-lt"/>
                <a:ea typeface="+mn-ea"/>
                <a:cs typeface="+mn-cs"/>
              </a:rPr>
              <a:t>Recommendations: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pPr lvl="0"/>
            <a:r>
              <a:rPr lang="en-GB" sz="1080" kern="1200" dirty="0">
                <a:solidFill>
                  <a:schemeClr val="tx1"/>
                </a:solidFill>
                <a:effectLst/>
                <a:latin typeface="+mn-lt"/>
                <a:ea typeface="+mn-ea"/>
                <a:cs typeface="+mn-cs"/>
              </a:rPr>
              <a:t>Be aware of the </a:t>
            </a:r>
            <a:r>
              <a:rPr lang="en-GB" sz="1080" b="1" kern="1200" dirty="0">
                <a:solidFill>
                  <a:schemeClr val="tx1"/>
                </a:solidFill>
                <a:effectLst/>
                <a:latin typeface="+mn-lt"/>
                <a:ea typeface="+mn-ea"/>
                <a:cs typeface="+mn-cs"/>
              </a:rPr>
              <a:t>emergency management structure</a:t>
            </a:r>
            <a:r>
              <a:rPr lang="en-GB" sz="1080" kern="1200" dirty="0">
                <a:solidFill>
                  <a:schemeClr val="tx1"/>
                </a:solidFill>
                <a:effectLst/>
                <a:latin typeface="+mn-lt"/>
                <a:ea typeface="+mn-ea"/>
                <a:cs typeface="+mn-cs"/>
              </a:rPr>
              <a:t> in your respective region; </a:t>
            </a:r>
          </a:p>
          <a:p>
            <a:pPr lvl="0"/>
            <a:r>
              <a:rPr lang="en-GB" sz="1080" kern="1200" dirty="0">
                <a:solidFill>
                  <a:schemeClr val="tx1"/>
                </a:solidFill>
                <a:effectLst/>
                <a:latin typeface="+mn-lt"/>
                <a:ea typeface="+mn-ea"/>
                <a:cs typeface="+mn-cs"/>
              </a:rPr>
              <a:t>Build good </a:t>
            </a:r>
            <a:r>
              <a:rPr lang="en-GB" sz="1080" b="1" kern="1200" dirty="0">
                <a:solidFill>
                  <a:schemeClr val="tx1"/>
                </a:solidFill>
                <a:effectLst/>
                <a:latin typeface="+mn-lt"/>
                <a:ea typeface="+mn-ea"/>
                <a:cs typeface="+mn-cs"/>
              </a:rPr>
              <a:t>relationships with professional journalists and other key stakeholders</a:t>
            </a:r>
            <a:r>
              <a:rPr lang="en-GB" sz="1080" kern="1200" dirty="0">
                <a:solidFill>
                  <a:schemeClr val="tx1"/>
                </a:solidFill>
                <a:effectLst/>
                <a:latin typeface="+mn-lt"/>
                <a:ea typeface="+mn-ea"/>
                <a:cs typeface="+mn-cs"/>
              </a:rPr>
              <a:t> in order to ensure message consistency; </a:t>
            </a:r>
          </a:p>
          <a:p>
            <a:pPr lvl="0"/>
            <a:r>
              <a:rPr lang="en-GB" sz="1080" kern="1200" dirty="0">
                <a:solidFill>
                  <a:schemeClr val="tx1"/>
                </a:solidFill>
                <a:effectLst/>
                <a:latin typeface="+mn-lt"/>
                <a:ea typeface="+mn-ea"/>
                <a:cs typeface="+mn-cs"/>
              </a:rPr>
              <a:t>Use </a:t>
            </a:r>
            <a:r>
              <a:rPr lang="en-GB" sz="1080" b="1" kern="1200" dirty="0">
                <a:solidFill>
                  <a:schemeClr val="tx1"/>
                </a:solidFill>
                <a:effectLst/>
                <a:latin typeface="+mn-lt"/>
                <a:ea typeface="+mn-ea"/>
                <a:cs typeface="+mn-cs"/>
              </a:rPr>
              <a:t>social media to crowdsource crisis information and to empower local communities</a:t>
            </a:r>
            <a:r>
              <a:rPr lang="en-GB" sz="1080" kern="1200" dirty="0">
                <a:solidFill>
                  <a:schemeClr val="tx1"/>
                </a:solidFill>
                <a:effectLst/>
                <a:latin typeface="+mn-lt"/>
                <a:ea typeface="+mn-ea"/>
                <a:cs typeface="+mn-cs"/>
              </a:rPr>
              <a:t> to share responsibility for its dissemination to the general public; </a:t>
            </a:r>
          </a:p>
          <a:p>
            <a:pPr lvl="0"/>
            <a:r>
              <a:rPr lang="en-GB" sz="1080" kern="1200" dirty="0">
                <a:solidFill>
                  <a:schemeClr val="tx1"/>
                </a:solidFill>
                <a:effectLst/>
                <a:latin typeface="+mn-lt"/>
                <a:ea typeface="+mn-ea"/>
                <a:cs typeface="+mn-cs"/>
              </a:rPr>
              <a:t>Consider the use of </a:t>
            </a:r>
            <a:r>
              <a:rPr lang="en-GB" sz="1080" b="1" kern="1200" dirty="0">
                <a:solidFill>
                  <a:schemeClr val="tx1"/>
                </a:solidFill>
                <a:effectLst/>
                <a:latin typeface="+mn-lt"/>
                <a:ea typeface="+mn-ea"/>
                <a:cs typeface="+mn-cs"/>
              </a:rPr>
              <a:t>digital volunteers</a:t>
            </a:r>
            <a:r>
              <a:rPr lang="en-GB" sz="1080" kern="1200" dirty="0">
                <a:solidFill>
                  <a:schemeClr val="tx1"/>
                </a:solidFill>
                <a:effectLst/>
                <a:latin typeface="+mn-lt"/>
                <a:ea typeface="+mn-ea"/>
                <a:cs typeface="+mn-cs"/>
              </a:rPr>
              <a:t> to analyse social media data during large-scale incidents. </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42</a:t>
            </a:fld>
            <a:endParaRPr lang="sv-SE" dirty="0"/>
          </a:p>
        </p:txBody>
      </p:sp>
    </p:spTree>
    <p:extLst>
      <p:ext uri="{BB962C8B-B14F-4D97-AF65-F5344CB8AC3E}">
        <p14:creationId xmlns:p14="http://schemas.microsoft.com/office/powerpoint/2010/main" val="1202404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41888" y="685800"/>
            <a:ext cx="1535112" cy="865188"/>
          </a:xfrm>
        </p:spPr>
      </p:sp>
      <p:sp>
        <p:nvSpPr>
          <p:cNvPr id="3" name="Notes Placeholder 2"/>
          <p:cNvSpPr>
            <a:spLocks noGrp="1"/>
          </p:cNvSpPr>
          <p:nvPr>
            <p:ph type="body" idx="1"/>
          </p:nvPr>
        </p:nvSpPr>
        <p:spPr>
          <a:xfrm>
            <a:off x="538162" y="1666473"/>
            <a:ext cx="5938837" cy="4114800"/>
          </a:xfrm>
        </p:spPr>
        <p:txBody>
          <a:bodyPr/>
          <a:lstStyle/>
          <a:p>
            <a:r>
              <a:rPr lang="en-GB" sz="1080" b="1" kern="1200" dirty="0">
                <a:solidFill>
                  <a:schemeClr val="tx1"/>
                </a:solidFill>
                <a:effectLst/>
                <a:latin typeface="+mn-lt"/>
                <a:ea typeface="+mn-ea"/>
                <a:cs typeface="+mn-cs"/>
              </a:rPr>
              <a:t>4 Always consider the ethical implications of using crowdsourced information obtained from social media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Key roles in emergency management such as that of the Public Information Officer (PIO) have become increasingly oriented towards the monitoring and evaluation of the user-generated content (</a:t>
            </a:r>
            <a:r>
              <a:rPr lang="en-GB" sz="1080" kern="1200" dirty="0" err="1">
                <a:solidFill>
                  <a:schemeClr val="tx1"/>
                </a:solidFill>
                <a:effectLst/>
                <a:latin typeface="+mn-lt"/>
                <a:ea typeface="+mn-ea"/>
                <a:cs typeface="+mn-cs"/>
              </a:rPr>
              <a:t>UGC</a:t>
            </a:r>
            <a:r>
              <a:rPr lang="en-GB" sz="1080" kern="1200" dirty="0">
                <a:solidFill>
                  <a:schemeClr val="tx1"/>
                </a:solidFill>
                <a:effectLst/>
                <a:latin typeface="+mn-lt"/>
                <a:ea typeface="+mn-ea"/>
                <a:cs typeface="+mn-cs"/>
              </a:rPr>
              <a:t>) discussed in the previous section (Hughes and </a:t>
            </a:r>
            <a:r>
              <a:rPr lang="en-GB" sz="1080" kern="1200" dirty="0" err="1">
                <a:solidFill>
                  <a:schemeClr val="tx1"/>
                </a:solidFill>
                <a:effectLst/>
                <a:latin typeface="+mn-lt"/>
                <a:ea typeface="+mn-ea"/>
                <a:cs typeface="+mn-cs"/>
              </a:rPr>
              <a:t>Palen</a:t>
            </a:r>
            <a:r>
              <a:rPr lang="en-GB" sz="1080" kern="1200" dirty="0">
                <a:solidFill>
                  <a:schemeClr val="tx1"/>
                </a:solidFill>
                <a:effectLst/>
                <a:latin typeface="+mn-lt"/>
                <a:ea typeface="+mn-ea"/>
                <a:cs typeface="+mn-cs"/>
              </a:rPr>
              <a:t>, 2012). The crowdsourcing of crisis information via social media raises a number of ethical issues for </a:t>
            </a:r>
            <a:r>
              <a:rPr lang="en-GB" sz="1080" kern="1200" dirty="0" err="1">
                <a:solidFill>
                  <a:schemeClr val="tx1"/>
                </a:solidFill>
                <a:effectLst/>
                <a:latin typeface="+mn-lt"/>
                <a:ea typeface="+mn-ea"/>
                <a:cs typeface="+mn-cs"/>
              </a:rPr>
              <a:t>PIOs</a:t>
            </a:r>
            <a:r>
              <a:rPr lang="en-GB" sz="1080" kern="1200" dirty="0">
                <a:solidFill>
                  <a:schemeClr val="tx1"/>
                </a:solidFill>
                <a:effectLst/>
                <a:latin typeface="+mn-lt"/>
                <a:ea typeface="+mn-ea"/>
                <a:cs typeface="+mn-cs"/>
              </a:rPr>
              <a:t> </a:t>
            </a:r>
            <a:r>
              <a:rPr lang="en-GB" sz="1080" b="1" kern="1200" dirty="0">
                <a:solidFill>
                  <a:schemeClr val="tx1"/>
                </a:solidFill>
                <a:effectLst/>
                <a:latin typeface="+mn-lt"/>
                <a:ea typeface="+mn-ea"/>
                <a:cs typeface="+mn-cs"/>
              </a:rPr>
              <a:t>in relation to the gathering, storage and sharing of </a:t>
            </a:r>
            <a:r>
              <a:rPr lang="en-GB" sz="1080" b="1" kern="1200" dirty="0" err="1">
                <a:solidFill>
                  <a:schemeClr val="tx1"/>
                </a:solidFill>
                <a:effectLst/>
                <a:latin typeface="+mn-lt"/>
                <a:ea typeface="+mn-ea"/>
                <a:cs typeface="+mn-cs"/>
              </a:rPr>
              <a:t>UGC</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Key agencies may, for example, ask members of the public to share their images of man-made or natural disasters via a dedicated hashtag on Twitter. Such information can help build situational awareness and contribute to response and recovery efforts. However, such requests may also inadvertently </a:t>
            </a:r>
            <a:r>
              <a:rPr lang="en-GB" sz="1080" b="1" kern="1200" dirty="0">
                <a:solidFill>
                  <a:schemeClr val="tx1"/>
                </a:solidFill>
                <a:effectLst/>
                <a:latin typeface="+mn-lt"/>
                <a:ea typeface="+mn-ea"/>
                <a:cs typeface="+mn-cs"/>
              </a:rPr>
              <a:t>jeopardise the physical safety of citizens, as they put themselves at risk to capture this footage</a:t>
            </a:r>
            <a:r>
              <a:rPr lang="en-GB" sz="1080" kern="1200" dirty="0">
                <a:solidFill>
                  <a:schemeClr val="tx1"/>
                </a:solidFill>
                <a:effectLst/>
                <a:latin typeface="+mn-lt"/>
                <a:ea typeface="+mn-ea"/>
                <a:cs typeface="+mn-cs"/>
              </a:rPr>
              <a:t>. Research carried out for the </a:t>
            </a:r>
            <a:r>
              <a:rPr lang="en-GB" sz="1080" kern="1200" dirty="0" err="1">
                <a:solidFill>
                  <a:schemeClr val="tx1"/>
                </a:solidFill>
                <a:effectLst/>
                <a:latin typeface="+mn-lt"/>
                <a:ea typeface="+mn-ea"/>
                <a:cs typeface="+mn-cs"/>
              </a:rPr>
              <a:t>CascEff</a:t>
            </a:r>
            <a:r>
              <a:rPr lang="en-GB" sz="1080" kern="1200" dirty="0">
                <a:solidFill>
                  <a:schemeClr val="tx1"/>
                </a:solidFill>
                <a:effectLst/>
                <a:latin typeface="+mn-lt"/>
                <a:ea typeface="+mn-ea"/>
                <a:cs typeface="+mn-cs"/>
              </a:rPr>
              <a:t> project revealed that so-called ‘storm watchers’ were engaging in such hazardous activity in order to capture footage of the floods in the South-West of England. There was also video footage recorded by an eyewitness showing the collapse of the Chateau tent at the </a:t>
            </a:r>
            <a:r>
              <a:rPr lang="en-GB" sz="1080" kern="1200" dirty="0" err="1">
                <a:solidFill>
                  <a:schemeClr val="tx1"/>
                </a:solidFill>
                <a:effectLst/>
                <a:latin typeface="+mn-lt"/>
                <a:ea typeface="+mn-ea"/>
                <a:cs typeface="+mn-cs"/>
              </a:rPr>
              <a:t>Pukkelpop</a:t>
            </a:r>
            <a:r>
              <a:rPr lang="en-GB" sz="1080" kern="1200" dirty="0">
                <a:solidFill>
                  <a:schemeClr val="tx1"/>
                </a:solidFill>
                <a:effectLst/>
                <a:latin typeface="+mn-lt"/>
                <a:ea typeface="+mn-ea"/>
                <a:cs typeface="+mn-cs"/>
              </a:rPr>
              <a:t> festival that resulted in five fatalities (CBC 2011). In light of these incidents, emergency management communicators should be cognisant of the risk posed to citizens within disaster-affected areas when making requests for information via social media. It might even be appropriate in some circumstances for them to refrain from making such requests, or call against citizen involvement in producing content, during extreme weather events such as thunderstorms that are likely to attract ‘storm watchers’.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The second ethical dilemma relates to the </a:t>
            </a:r>
            <a:r>
              <a:rPr lang="en-GB" sz="1080" b="1" kern="1200" dirty="0">
                <a:solidFill>
                  <a:schemeClr val="tx1"/>
                </a:solidFill>
                <a:effectLst/>
                <a:latin typeface="+mn-lt"/>
                <a:ea typeface="+mn-ea"/>
                <a:cs typeface="+mn-cs"/>
              </a:rPr>
              <a:t>potential harm that might arise from the use of </a:t>
            </a:r>
            <a:r>
              <a:rPr lang="en-GB" sz="1080" b="1" kern="1200" dirty="0" err="1">
                <a:solidFill>
                  <a:schemeClr val="tx1"/>
                </a:solidFill>
                <a:effectLst/>
                <a:latin typeface="+mn-lt"/>
                <a:ea typeface="+mn-ea"/>
                <a:cs typeface="+mn-cs"/>
              </a:rPr>
              <a:t>UGC</a:t>
            </a:r>
            <a:r>
              <a:rPr lang="en-GB" sz="1080" b="1" kern="1200" dirty="0">
                <a:solidFill>
                  <a:schemeClr val="tx1"/>
                </a:solidFill>
                <a:effectLst/>
                <a:latin typeface="+mn-lt"/>
                <a:ea typeface="+mn-ea"/>
                <a:cs typeface="+mn-cs"/>
              </a:rPr>
              <a:t> created during such incidents</a:t>
            </a:r>
            <a:r>
              <a:rPr lang="en-GB" sz="1080" kern="1200" dirty="0">
                <a:solidFill>
                  <a:schemeClr val="tx1"/>
                </a:solidFill>
                <a:effectLst/>
                <a:latin typeface="+mn-lt"/>
                <a:ea typeface="+mn-ea"/>
                <a:cs typeface="+mn-cs"/>
              </a:rPr>
              <a:t>. While the Terms of Service (</a:t>
            </a:r>
            <a:r>
              <a:rPr lang="en-GB" sz="1080" kern="1200" dirty="0" err="1">
                <a:solidFill>
                  <a:schemeClr val="tx1"/>
                </a:solidFill>
                <a:effectLst/>
                <a:latin typeface="+mn-lt"/>
                <a:ea typeface="+mn-ea"/>
                <a:cs typeface="+mn-cs"/>
              </a:rPr>
              <a:t>ToC</a:t>
            </a:r>
            <a:r>
              <a:rPr lang="en-GB" sz="1080" kern="1200" dirty="0">
                <a:solidFill>
                  <a:schemeClr val="tx1"/>
                </a:solidFill>
                <a:effectLst/>
                <a:latin typeface="+mn-lt"/>
                <a:ea typeface="+mn-ea"/>
                <a:cs typeface="+mn-cs"/>
              </a:rPr>
              <a:t>) of platforms such as Twitter may make it clear to users that they should have no expectation of privacy in relation to their tweets, those that express anguish and distress during disasters </a:t>
            </a:r>
            <a:r>
              <a:rPr lang="en-GB" sz="1080" b="1" kern="1200" dirty="0">
                <a:solidFill>
                  <a:schemeClr val="tx1"/>
                </a:solidFill>
                <a:effectLst/>
                <a:latin typeface="+mn-lt"/>
                <a:ea typeface="+mn-ea"/>
                <a:cs typeface="+mn-cs"/>
              </a:rPr>
              <a:t>may be re-traumatised if such content is re-circulated by key agencies</a:t>
            </a:r>
            <a:r>
              <a:rPr lang="en-GB" sz="1080" kern="1200" dirty="0">
                <a:solidFill>
                  <a:schemeClr val="tx1"/>
                </a:solidFill>
                <a:effectLst/>
                <a:latin typeface="+mn-lt"/>
                <a:ea typeface="+mn-ea"/>
                <a:cs typeface="+mn-cs"/>
              </a:rPr>
              <a:t> such as the police and fire and rescue services. It is also highly doubtful whether the </a:t>
            </a:r>
            <a:r>
              <a:rPr lang="en-GB" sz="1080" b="1" kern="1200" dirty="0">
                <a:solidFill>
                  <a:schemeClr val="tx1"/>
                </a:solidFill>
                <a:effectLst/>
                <a:latin typeface="+mn-lt"/>
                <a:ea typeface="+mn-ea"/>
                <a:cs typeface="+mn-cs"/>
              </a:rPr>
              <a:t>verbatim reproduction</a:t>
            </a:r>
            <a:r>
              <a:rPr lang="en-GB" sz="1080" kern="1200" dirty="0">
                <a:solidFill>
                  <a:schemeClr val="tx1"/>
                </a:solidFill>
                <a:effectLst/>
                <a:latin typeface="+mn-lt"/>
                <a:ea typeface="+mn-ea"/>
                <a:cs typeface="+mn-cs"/>
              </a:rPr>
              <a:t> of these comments is necessary in order to illustrate the key themes that emerged from social media discussions about such incidents (Reilly, 2014; Reilly and </a:t>
            </a:r>
            <a:r>
              <a:rPr lang="en-GB" sz="1080" kern="1200" dirty="0" err="1">
                <a:solidFill>
                  <a:schemeClr val="tx1"/>
                </a:solidFill>
                <a:effectLst/>
                <a:latin typeface="+mn-lt"/>
                <a:ea typeface="+mn-ea"/>
                <a:cs typeface="+mn-cs"/>
              </a:rPr>
              <a:t>Trevisan</a:t>
            </a:r>
            <a:r>
              <a:rPr lang="en-GB" sz="1080" kern="1200" dirty="0">
                <a:solidFill>
                  <a:schemeClr val="tx1"/>
                </a:solidFill>
                <a:effectLst/>
                <a:latin typeface="+mn-lt"/>
                <a:ea typeface="+mn-ea"/>
                <a:cs typeface="+mn-cs"/>
              </a:rPr>
              <a:t>, 2015). </a:t>
            </a:r>
          </a:p>
          <a:p>
            <a:r>
              <a:rPr lang="en-GB" sz="108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43</a:t>
            </a:fld>
            <a:endParaRPr lang="sv-SE" dirty="0"/>
          </a:p>
        </p:txBody>
      </p:sp>
    </p:spTree>
    <p:extLst>
      <p:ext uri="{BB962C8B-B14F-4D97-AF65-F5344CB8AC3E}">
        <p14:creationId xmlns:p14="http://schemas.microsoft.com/office/powerpoint/2010/main" val="13334906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41888" y="685800"/>
            <a:ext cx="1535112" cy="865188"/>
          </a:xfrm>
        </p:spPr>
      </p:sp>
      <p:sp>
        <p:nvSpPr>
          <p:cNvPr id="3" name="Notes Placeholder 2"/>
          <p:cNvSpPr>
            <a:spLocks noGrp="1"/>
          </p:cNvSpPr>
          <p:nvPr>
            <p:ph type="body" idx="1"/>
          </p:nvPr>
        </p:nvSpPr>
        <p:spPr>
          <a:xfrm>
            <a:off x="538162" y="1666473"/>
            <a:ext cx="5938837" cy="4114800"/>
          </a:xfrm>
        </p:spPr>
        <p:txBody>
          <a:bodyPr/>
          <a:lstStyle/>
          <a:p>
            <a:r>
              <a:rPr lang="en-GB" sz="1080" kern="1200" dirty="0">
                <a:solidFill>
                  <a:schemeClr val="tx1"/>
                </a:solidFill>
                <a:effectLst/>
                <a:latin typeface="+mn-lt"/>
                <a:ea typeface="+mn-ea"/>
                <a:cs typeface="+mn-cs"/>
              </a:rPr>
              <a:t>Such ethical dilemmas could be addressed by relying on the following </a:t>
            </a:r>
            <a:r>
              <a:rPr lang="en-GB" sz="1080" b="1" kern="1200" dirty="0">
                <a:solidFill>
                  <a:schemeClr val="tx1"/>
                </a:solidFill>
                <a:effectLst/>
                <a:latin typeface="+mn-lt"/>
                <a:ea typeface="+mn-ea"/>
                <a:cs typeface="+mn-cs"/>
              </a:rPr>
              <a:t>recommendations: </a:t>
            </a:r>
            <a:endParaRPr lang="en-GB" sz="1080" kern="1200" dirty="0">
              <a:solidFill>
                <a:schemeClr val="tx1"/>
              </a:solidFill>
              <a:effectLst/>
              <a:latin typeface="+mn-lt"/>
              <a:ea typeface="+mn-ea"/>
              <a:cs typeface="+mn-cs"/>
            </a:endParaRPr>
          </a:p>
          <a:p>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pPr lvl="0"/>
            <a:r>
              <a:rPr lang="en-GB" sz="1080" b="1" kern="1200" dirty="0">
                <a:solidFill>
                  <a:schemeClr val="tx1"/>
                </a:solidFill>
                <a:effectLst/>
                <a:latin typeface="+mn-lt"/>
                <a:ea typeface="+mn-ea"/>
                <a:cs typeface="+mn-cs"/>
              </a:rPr>
              <a:t>Anonymise, aggregate and validate</a:t>
            </a:r>
            <a:r>
              <a:rPr lang="en-GB" sz="1080" kern="1200" dirty="0">
                <a:solidFill>
                  <a:schemeClr val="tx1"/>
                </a:solidFill>
                <a:effectLst/>
                <a:latin typeface="+mn-lt"/>
                <a:ea typeface="+mn-ea"/>
                <a:cs typeface="+mn-cs"/>
              </a:rPr>
              <a:t> data supplied by members of the public before sharing; </a:t>
            </a:r>
          </a:p>
          <a:p>
            <a:pPr lvl="0"/>
            <a:r>
              <a:rPr lang="en-GB" sz="1080" b="1" kern="1200" dirty="0">
                <a:solidFill>
                  <a:schemeClr val="tx1"/>
                </a:solidFill>
                <a:effectLst/>
                <a:latin typeface="+mn-lt"/>
                <a:ea typeface="+mn-ea"/>
                <a:cs typeface="+mn-cs"/>
              </a:rPr>
              <a:t>Remind members of the public that they need to ensure their safety</a:t>
            </a:r>
            <a:r>
              <a:rPr lang="en-GB" sz="1080" kern="1200" dirty="0">
                <a:solidFill>
                  <a:schemeClr val="tx1"/>
                </a:solidFill>
                <a:effectLst/>
                <a:latin typeface="+mn-lt"/>
                <a:ea typeface="+mn-ea"/>
                <a:cs typeface="+mn-cs"/>
              </a:rPr>
              <a:t> when recording incidents; </a:t>
            </a:r>
          </a:p>
          <a:p>
            <a:pPr lvl="0"/>
            <a:r>
              <a:rPr lang="en-GB" sz="1080" kern="1200" dirty="0">
                <a:solidFill>
                  <a:schemeClr val="tx1"/>
                </a:solidFill>
                <a:effectLst/>
                <a:latin typeface="+mn-lt"/>
                <a:ea typeface="+mn-ea"/>
                <a:cs typeface="+mn-cs"/>
              </a:rPr>
              <a:t>Consider what data you need from members of the pubic and whether the potential </a:t>
            </a:r>
            <a:r>
              <a:rPr lang="en-GB" sz="1080" b="1" kern="1200" dirty="0">
                <a:solidFill>
                  <a:schemeClr val="tx1"/>
                </a:solidFill>
                <a:effectLst/>
                <a:latin typeface="+mn-lt"/>
                <a:ea typeface="+mn-ea"/>
                <a:cs typeface="+mn-cs"/>
              </a:rPr>
              <a:t>benefits from having it outweigh the potential costs</a:t>
            </a:r>
            <a:r>
              <a:rPr lang="en-GB" sz="1080" kern="1200" dirty="0">
                <a:solidFill>
                  <a:schemeClr val="tx1"/>
                </a:solidFill>
                <a:effectLst/>
                <a:latin typeface="+mn-lt"/>
                <a:ea typeface="+mn-ea"/>
                <a:cs typeface="+mn-cs"/>
              </a:rPr>
              <a:t> involved in collecting it; </a:t>
            </a:r>
          </a:p>
          <a:p>
            <a:pPr lvl="0"/>
            <a:r>
              <a:rPr lang="en-GB" sz="1080" b="1" kern="1200" dirty="0">
                <a:solidFill>
                  <a:schemeClr val="tx1"/>
                </a:solidFill>
                <a:effectLst/>
                <a:latin typeface="+mn-lt"/>
                <a:ea typeface="+mn-ea"/>
                <a:cs typeface="+mn-cs"/>
              </a:rPr>
              <a:t>Only collect as much data as is needed</a:t>
            </a:r>
            <a:r>
              <a:rPr lang="en-GB" sz="1080" kern="1200" dirty="0">
                <a:solidFill>
                  <a:schemeClr val="tx1"/>
                </a:solidFill>
                <a:effectLst/>
                <a:latin typeface="+mn-lt"/>
                <a:ea typeface="+mn-ea"/>
                <a:cs typeface="+mn-cs"/>
              </a:rPr>
              <a:t> for operational reasons e.g. to establish situational awareness; </a:t>
            </a:r>
          </a:p>
          <a:p>
            <a:pPr lvl="0"/>
            <a:r>
              <a:rPr lang="en-GB" sz="1080" kern="1200" dirty="0">
                <a:solidFill>
                  <a:schemeClr val="tx1"/>
                </a:solidFill>
                <a:effectLst/>
                <a:latin typeface="+mn-lt"/>
                <a:ea typeface="+mn-ea"/>
                <a:cs typeface="+mn-cs"/>
              </a:rPr>
              <a:t>familiarise yourself with national and super national policies </a:t>
            </a:r>
            <a:r>
              <a:rPr lang="en-GB" sz="1080" b="1" kern="1200" dirty="0">
                <a:solidFill>
                  <a:schemeClr val="tx1"/>
                </a:solidFill>
                <a:effectLst/>
                <a:latin typeface="+mn-lt"/>
                <a:ea typeface="+mn-ea"/>
                <a:cs typeface="+mn-cs"/>
              </a:rPr>
              <a:t>and regulations on data protection</a:t>
            </a:r>
            <a:r>
              <a:rPr lang="en-GB" sz="1080" kern="1200" dirty="0">
                <a:solidFill>
                  <a:schemeClr val="tx1"/>
                </a:solidFill>
                <a:effectLst/>
                <a:latin typeface="+mn-lt"/>
                <a:ea typeface="+mn-ea"/>
                <a:cs typeface="+mn-cs"/>
              </a:rPr>
              <a:t>, as well as research and issues of ethics and privacy,</a:t>
            </a:r>
            <a:r>
              <a:rPr lang="en-GB" sz="1080" b="1" kern="1200" dirty="0">
                <a:solidFill>
                  <a:schemeClr val="tx1"/>
                </a:solidFill>
                <a:effectLst/>
                <a:latin typeface="+mn-lt"/>
                <a:ea typeface="+mn-ea"/>
                <a:cs typeface="+mn-cs"/>
              </a:rPr>
              <a:t> </a:t>
            </a:r>
            <a:r>
              <a:rPr lang="en-GB" sz="1080" kern="1200" dirty="0">
                <a:solidFill>
                  <a:schemeClr val="tx1"/>
                </a:solidFill>
                <a:effectLst/>
                <a:latin typeface="+mn-lt"/>
                <a:ea typeface="+mn-ea"/>
                <a:cs typeface="+mn-cs"/>
              </a:rPr>
              <a:t>and ensure that your use and storage of social media </a:t>
            </a:r>
            <a:r>
              <a:rPr lang="en-GB" sz="1080" b="1" kern="1200" dirty="0">
                <a:solidFill>
                  <a:schemeClr val="tx1"/>
                </a:solidFill>
                <a:effectLst/>
                <a:latin typeface="+mn-lt"/>
                <a:ea typeface="+mn-ea"/>
                <a:cs typeface="+mn-cs"/>
              </a:rPr>
              <a:t>data complies with the relevant laws</a:t>
            </a:r>
            <a:r>
              <a:rPr lang="en-GB" sz="1080" kern="1200" dirty="0">
                <a:solidFill>
                  <a:schemeClr val="tx1"/>
                </a:solidFill>
                <a:effectLst/>
                <a:latin typeface="+mn-lt"/>
                <a:ea typeface="+mn-ea"/>
                <a:cs typeface="+mn-cs"/>
              </a:rPr>
              <a:t>; </a:t>
            </a:r>
          </a:p>
          <a:p>
            <a:pPr lvl="0"/>
            <a:r>
              <a:rPr lang="en-GB" sz="1080" b="1" kern="1200" dirty="0">
                <a:solidFill>
                  <a:schemeClr val="tx1"/>
                </a:solidFill>
                <a:effectLst/>
                <a:latin typeface="+mn-lt"/>
                <a:ea typeface="+mn-ea"/>
                <a:cs typeface="+mn-cs"/>
              </a:rPr>
              <a:t>Inform members of the public about how the crowdsourced data will be used</a:t>
            </a:r>
            <a:r>
              <a:rPr lang="en-GB" sz="1080" kern="1200" dirty="0">
                <a:solidFill>
                  <a:schemeClr val="tx1"/>
                </a:solidFill>
                <a:effectLst/>
                <a:latin typeface="+mn-lt"/>
                <a:ea typeface="+mn-ea"/>
                <a:cs typeface="+mn-cs"/>
              </a:rPr>
              <a:t> (and stored). </a:t>
            </a:r>
          </a:p>
          <a:p>
            <a:r>
              <a:rPr lang="en-GB" sz="108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44</a:t>
            </a:fld>
            <a:endParaRPr lang="sv-SE" dirty="0"/>
          </a:p>
        </p:txBody>
      </p:sp>
    </p:spTree>
    <p:extLst>
      <p:ext uri="{BB962C8B-B14F-4D97-AF65-F5344CB8AC3E}">
        <p14:creationId xmlns:p14="http://schemas.microsoft.com/office/powerpoint/2010/main" val="1333490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41888" y="685800"/>
            <a:ext cx="1535112" cy="865188"/>
          </a:xfrm>
        </p:spPr>
      </p:sp>
      <p:sp>
        <p:nvSpPr>
          <p:cNvPr id="3" name="Notes Placeholder 2"/>
          <p:cNvSpPr>
            <a:spLocks noGrp="1"/>
          </p:cNvSpPr>
          <p:nvPr>
            <p:ph type="body" idx="1"/>
          </p:nvPr>
        </p:nvSpPr>
        <p:spPr>
          <a:xfrm>
            <a:off x="538162" y="1666473"/>
            <a:ext cx="5938837" cy="4114800"/>
          </a:xfrm>
        </p:spPr>
        <p:txBody>
          <a:bodyPr/>
          <a:lstStyle/>
          <a:p>
            <a:r>
              <a:rPr lang="en-GB" sz="1080" kern="1200" dirty="0">
                <a:solidFill>
                  <a:schemeClr val="tx1"/>
                </a:solidFill>
                <a:effectLst/>
                <a:latin typeface="+mn-lt"/>
                <a:ea typeface="+mn-ea"/>
                <a:cs typeface="+mn-cs"/>
              </a:rPr>
              <a:t>Such ethical dilemmas could be addressed by relying on the following </a:t>
            </a:r>
            <a:r>
              <a:rPr lang="en-GB" sz="1080" b="1" kern="1200" dirty="0">
                <a:solidFill>
                  <a:schemeClr val="tx1"/>
                </a:solidFill>
                <a:effectLst/>
                <a:latin typeface="+mn-lt"/>
                <a:ea typeface="+mn-ea"/>
                <a:cs typeface="+mn-cs"/>
              </a:rPr>
              <a:t>recommendations: </a:t>
            </a:r>
            <a:endParaRPr lang="en-GB" sz="1080" kern="1200" dirty="0">
              <a:solidFill>
                <a:schemeClr val="tx1"/>
              </a:solidFill>
              <a:effectLst/>
              <a:latin typeface="+mn-lt"/>
              <a:ea typeface="+mn-ea"/>
              <a:cs typeface="+mn-cs"/>
            </a:endParaRPr>
          </a:p>
          <a:p>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pPr lvl="0"/>
            <a:r>
              <a:rPr lang="en-GB" sz="1080" b="1" kern="1200" dirty="0">
                <a:solidFill>
                  <a:schemeClr val="tx1"/>
                </a:solidFill>
                <a:effectLst/>
                <a:latin typeface="+mn-lt"/>
                <a:ea typeface="+mn-ea"/>
                <a:cs typeface="+mn-cs"/>
              </a:rPr>
              <a:t>Anonymise, aggregate and validate</a:t>
            </a:r>
            <a:r>
              <a:rPr lang="en-GB" sz="1080" kern="1200" dirty="0">
                <a:solidFill>
                  <a:schemeClr val="tx1"/>
                </a:solidFill>
                <a:effectLst/>
                <a:latin typeface="+mn-lt"/>
                <a:ea typeface="+mn-ea"/>
                <a:cs typeface="+mn-cs"/>
              </a:rPr>
              <a:t> data supplied by members of the public before sharing; </a:t>
            </a:r>
          </a:p>
          <a:p>
            <a:pPr lvl="0"/>
            <a:r>
              <a:rPr lang="en-GB" sz="1080" b="1" kern="1200" dirty="0">
                <a:solidFill>
                  <a:schemeClr val="tx1"/>
                </a:solidFill>
                <a:effectLst/>
                <a:latin typeface="+mn-lt"/>
                <a:ea typeface="+mn-ea"/>
                <a:cs typeface="+mn-cs"/>
              </a:rPr>
              <a:t>Remind members of the public that they need to ensure their safety</a:t>
            </a:r>
            <a:r>
              <a:rPr lang="en-GB" sz="1080" kern="1200" dirty="0">
                <a:solidFill>
                  <a:schemeClr val="tx1"/>
                </a:solidFill>
                <a:effectLst/>
                <a:latin typeface="+mn-lt"/>
                <a:ea typeface="+mn-ea"/>
                <a:cs typeface="+mn-cs"/>
              </a:rPr>
              <a:t> when recording incidents; </a:t>
            </a:r>
          </a:p>
          <a:p>
            <a:pPr lvl="0"/>
            <a:r>
              <a:rPr lang="en-GB" sz="1080" kern="1200" dirty="0">
                <a:solidFill>
                  <a:schemeClr val="tx1"/>
                </a:solidFill>
                <a:effectLst/>
                <a:latin typeface="+mn-lt"/>
                <a:ea typeface="+mn-ea"/>
                <a:cs typeface="+mn-cs"/>
              </a:rPr>
              <a:t>Consider what data you need from members of the pubic and whether the potential </a:t>
            </a:r>
            <a:r>
              <a:rPr lang="en-GB" sz="1080" b="1" kern="1200" dirty="0">
                <a:solidFill>
                  <a:schemeClr val="tx1"/>
                </a:solidFill>
                <a:effectLst/>
                <a:latin typeface="+mn-lt"/>
                <a:ea typeface="+mn-ea"/>
                <a:cs typeface="+mn-cs"/>
              </a:rPr>
              <a:t>benefits from having it outweigh the potential costs</a:t>
            </a:r>
            <a:r>
              <a:rPr lang="en-GB" sz="1080" kern="1200" dirty="0">
                <a:solidFill>
                  <a:schemeClr val="tx1"/>
                </a:solidFill>
                <a:effectLst/>
                <a:latin typeface="+mn-lt"/>
                <a:ea typeface="+mn-ea"/>
                <a:cs typeface="+mn-cs"/>
              </a:rPr>
              <a:t> involved in collecting it; </a:t>
            </a:r>
          </a:p>
          <a:p>
            <a:pPr lvl="0"/>
            <a:r>
              <a:rPr lang="en-GB" sz="1080" b="1" kern="1200" dirty="0">
                <a:solidFill>
                  <a:schemeClr val="tx1"/>
                </a:solidFill>
                <a:effectLst/>
                <a:latin typeface="+mn-lt"/>
                <a:ea typeface="+mn-ea"/>
                <a:cs typeface="+mn-cs"/>
              </a:rPr>
              <a:t>Only collect as much data as is needed</a:t>
            </a:r>
            <a:r>
              <a:rPr lang="en-GB" sz="1080" kern="1200" dirty="0">
                <a:solidFill>
                  <a:schemeClr val="tx1"/>
                </a:solidFill>
                <a:effectLst/>
                <a:latin typeface="+mn-lt"/>
                <a:ea typeface="+mn-ea"/>
                <a:cs typeface="+mn-cs"/>
              </a:rPr>
              <a:t> for operational reasons e.g. to establish situational awareness; </a:t>
            </a:r>
          </a:p>
          <a:p>
            <a:pPr lvl="0"/>
            <a:r>
              <a:rPr lang="en-GB" sz="1080" kern="1200" dirty="0">
                <a:solidFill>
                  <a:schemeClr val="tx1"/>
                </a:solidFill>
                <a:effectLst/>
                <a:latin typeface="+mn-lt"/>
                <a:ea typeface="+mn-ea"/>
                <a:cs typeface="+mn-cs"/>
              </a:rPr>
              <a:t>familiarise yourself with national and super national policies </a:t>
            </a:r>
            <a:r>
              <a:rPr lang="en-GB" sz="1080" b="1" kern="1200" dirty="0">
                <a:solidFill>
                  <a:schemeClr val="tx1"/>
                </a:solidFill>
                <a:effectLst/>
                <a:latin typeface="+mn-lt"/>
                <a:ea typeface="+mn-ea"/>
                <a:cs typeface="+mn-cs"/>
              </a:rPr>
              <a:t>and regulations on data protection</a:t>
            </a:r>
            <a:r>
              <a:rPr lang="en-GB" sz="1080" kern="1200" dirty="0">
                <a:solidFill>
                  <a:schemeClr val="tx1"/>
                </a:solidFill>
                <a:effectLst/>
                <a:latin typeface="+mn-lt"/>
                <a:ea typeface="+mn-ea"/>
                <a:cs typeface="+mn-cs"/>
              </a:rPr>
              <a:t>, as well as research and issues of ethics and privacy,</a:t>
            </a:r>
            <a:r>
              <a:rPr lang="en-GB" sz="1080" b="1" kern="1200" dirty="0">
                <a:solidFill>
                  <a:schemeClr val="tx1"/>
                </a:solidFill>
                <a:effectLst/>
                <a:latin typeface="+mn-lt"/>
                <a:ea typeface="+mn-ea"/>
                <a:cs typeface="+mn-cs"/>
              </a:rPr>
              <a:t> </a:t>
            </a:r>
            <a:r>
              <a:rPr lang="en-GB" sz="1080" kern="1200" dirty="0">
                <a:solidFill>
                  <a:schemeClr val="tx1"/>
                </a:solidFill>
                <a:effectLst/>
                <a:latin typeface="+mn-lt"/>
                <a:ea typeface="+mn-ea"/>
                <a:cs typeface="+mn-cs"/>
              </a:rPr>
              <a:t>and ensure that your use and storage of social media </a:t>
            </a:r>
            <a:r>
              <a:rPr lang="en-GB" sz="1080" b="1" kern="1200" dirty="0">
                <a:solidFill>
                  <a:schemeClr val="tx1"/>
                </a:solidFill>
                <a:effectLst/>
                <a:latin typeface="+mn-lt"/>
                <a:ea typeface="+mn-ea"/>
                <a:cs typeface="+mn-cs"/>
              </a:rPr>
              <a:t>data complies with the relevant laws</a:t>
            </a:r>
            <a:r>
              <a:rPr lang="en-GB" sz="1080" kern="1200" dirty="0">
                <a:solidFill>
                  <a:schemeClr val="tx1"/>
                </a:solidFill>
                <a:effectLst/>
                <a:latin typeface="+mn-lt"/>
                <a:ea typeface="+mn-ea"/>
                <a:cs typeface="+mn-cs"/>
              </a:rPr>
              <a:t>; </a:t>
            </a:r>
          </a:p>
          <a:p>
            <a:pPr lvl="0"/>
            <a:r>
              <a:rPr lang="en-GB" sz="1080" b="1" kern="1200" dirty="0">
                <a:solidFill>
                  <a:schemeClr val="tx1"/>
                </a:solidFill>
                <a:effectLst/>
                <a:latin typeface="+mn-lt"/>
                <a:ea typeface="+mn-ea"/>
                <a:cs typeface="+mn-cs"/>
              </a:rPr>
              <a:t>Inform members of the public about how the crowdsourced data will be used</a:t>
            </a:r>
            <a:r>
              <a:rPr lang="en-GB" sz="1080" kern="1200" dirty="0">
                <a:solidFill>
                  <a:schemeClr val="tx1"/>
                </a:solidFill>
                <a:effectLst/>
                <a:latin typeface="+mn-lt"/>
                <a:ea typeface="+mn-ea"/>
                <a:cs typeface="+mn-cs"/>
              </a:rPr>
              <a:t> (and stored). </a:t>
            </a:r>
          </a:p>
          <a:p>
            <a:r>
              <a:rPr lang="en-GB" sz="108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45</a:t>
            </a:fld>
            <a:endParaRPr lang="sv-SE" dirty="0"/>
          </a:p>
        </p:txBody>
      </p:sp>
    </p:spTree>
    <p:extLst>
      <p:ext uri="{BB962C8B-B14F-4D97-AF65-F5344CB8AC3E}">
        <p14:creationId xmlns:p14="http://schemas.microsoft.com/office/powerpoint/2010/main" val="7006177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0" y="236538"/>
            <a:ext cx="3048000" cy="1714500"/>
          </a:xfrm>
        </p:spPr>
      </p:sp>
      <p:sp>
        <p:nvSpPr>
          <p:cNvPr id="3" name="Notes Placeholder 2"/>
          <p:cNvSpPr>
            <a:spLocks noGrp="1"/>
          </p:cNvSpPr>
          <p:nvPr>
            <p:ph type="body" idx="1"/>
          </p:nvPr>
        </p:nvSpPr>
        <p:spPr>
          <a:xfrm>
            <a:off x="548680" y="2195736"/>
            <a:ext cx="5486400" cy="4114800"/>
          </a:xfrm>
        </p:spPr>
        <p:txBody>
          <a:bodyPr/>
          <a:lstStyle/>
          <a:p>
            <a:r>
              <a:rPr lang="en-GB" sz="1080" b="1" kern="1200" dirty="0">
                <a:solidFill>
                  <a:schemeClr val="tx1"/>
                </a:solidFill>
                <a:effectLst/>
                <a:latin typeface="+mn-lt"/>
                <a:ea typeface="+mn-ea"/>
                <a:cs typeface="+mn-cs"/>
              </a:rPr>
              <a:t>5 Knowledge gained from previous incidents should be used to inform future communication strategies</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The research carried out for the </a:t>
            </a:r>
            <a:r>
              <a:rPr lang="en-GB" sz="1080" kern="1200" dirty="0" err="1">
                <a:solidFill>
                  <a:schemeClr val="tx1"/>
                </a:solidFill>
                <a:effectLst/>
                <a:latin typeface="+mn-lt"/>
                <a:ea typeface="+mn-ea"/>
                <a:cs typeface="+mn-cs"/>
              </a:rPr>
              <a:t>CascEff</a:t>
            </a:r>
            <a:r>
              <a:rPr lang="en-GB" sz="1080" kern="1200" dirty="0">
                <a:solidFill>
                  <a:schemeClr val="tx1"/>
                </a:solidFill>
                <a:effectLst/>
                <a:latin typeface="+mn-lt"/>
                <a:ea typeface="+mn-ea"/>
                <a:cs typeface="+mn-cs"/>
              </a:rPr>
              <a:t> project (Reilly and </a:t>
            </a:r>
            <a:r>
              <a:rPr lang="en-GB" sz="1080" kern="1200" dirty="0" err="1">
                <a:solidFill>
                  <a:schemeClr val="tx1"/>
                </a:solidFill>
                <a:effectLst/>
                <a:latin typeface="+mn-lt"/>
                <a:ea typeface="+mn-ea"/>
                <a:cs typeface="+mn-cs"/>
              </a:rPr>
              <a:t>Atanasova</a:t>
            </a:r>
            <a:r>
              <a:rPr lang="en-GB" sz="1080" kern="1200" dirty="0">
                <a:solidFill>
                  <a:schemeClr val="tx1"/>
                </a:solidFill>
                <a:effectLst/>
                <a:latin typeface="+mn-lt"/>
                <a:ea typeface="+mn-ea"/>
                <a:cs typeface="+mn-cs"/>
              </a:rPr>
              <a:t> 2016 [</a:t>
            </a:r>
            <a:r>
              <a:rPr lang="en-GB" sz="1080" kern="1200" dirty="0" err="1">
                <a:solidFill>
                  <a:schemeClr val="tx1"/>
                </a:solidFill>
                <a:effectLst/>
                <a:latin typeface="+mn-lt"/>
                <a:ea typeface="+mn-ea"/>
                <a:cs typeface="+mn-cs"/>
              </a:rPr>
              <a:t>D3.3</a:t>
            </a:r>
            <a:r>
              <a:rPr lang="en-GB" sz="1080" kern="1200" dirty="0">
                <a:solidFill>
                  <a:schemeClr val="tx1"/>
                </a:solidFill>
                <a:effectLst/>
                <a:latin typeface="+mn-lt"/>
                <a:ea typeface="+mn-ea"/>
                <a:cs typeface="+mn-cs"/>
              </a:rPr>
              <a:t>]) indicated that communication strategies can be informed by lessons learnt from previous disasters. A systematic review should focus on what elements of the communication strategy did and did not work during major incidents. It should include not only </a:t>
            </a:r>
            <a:r>
              <a:rPr lang="en-GB" sz="1080" b="1" kern="1200" dirty="0">
                <a:solidFill>
                  <a:schemeClr val="tx1"/>
                </a:solidFill>
                <a:effectLst/>
                <a:latin typeface="+mn-lt"/>
                <a:ea typeface="+mn-ea"/>
                <a:cs typeface="+mn-cs"/>
              </a:rPr>
              <a:t>communication flows between the emergency services and the public</a:t>
            </a:r>
            <a:r>
              <a:rPr lang="en-GB" sz="1080" kern="1200" dirty="0">
                <a:solidFill>
                  <a:schemeClr val="tx1"/>
                </a:solidFill>
                <a:effectLst/>
                <a:latin typeface="+mn-lt"/>
                <a:ea typeface="+mn-ea"/>
                <a:cs typeface="+mn-cs"/>
              </a:rPr>
              <a:t>, but also those </a:t>
            </a:r>
            <a:r>
              <a:rPr lang="en-GB" sz="1080" b="1" kern="1200" dirty="0">
                <a:solidFill>
                  <a:schemeClr val="tx1"/>
                </a:solidFill>
                <a:effectLst/>
                <a:latin typeface="+mn-lt"/>
                <a:ea typeface="+mn-ea"/>
                <a:cs typeface="+mn-cs"/>
              </a:rPr>
              <a:t>between key agencies</a:t>
            </a:r>
            <a:r>
              <a:rPr lang="en-GB" sz="1080" kern="1200" dirty="0">
                <a:solidFill>
                  <a:schemeClr val="tx1"/>
                </a:solidFill>
                <a:effectLst/>
                <a:latin typeface="+mn-lt"/>
                <a:ea typeface="+mn-ea"/>
                <a:cs typeface="+mn-cs"/>
              </a:rPr>
              <a:t> during such incidents. Each stakeholder should also consider </a:t>
            </a:r>
            <a:r>
              <a:rPr lang="en-GB" sz="1080" b="1" kern="1200" dirty="0">
                <a:solidFill>
                  <a:schemeClr val="tx1"/>
                </a:solidFill>
                <a:effectLst/>
                <a:latin typeface="+mn-lt"/>
                <a:ea typeface="+mn-ea"/>
                <a:cs typeface="+mn-cs"/>
              </a:rPr>
              <a:t>the criteria by which they evaluate the success</a:t>
            </a:r>
            <a:r>
              <a:rPr lang="en-GB" sz="1080" kern="1200" dirty="0">
                <a:solidFill>
                  <a:schemeClr val="tx1"/>
                </a:solidFill>
                <a:effectLst/>
                <a:latin typeface="+mn-lt"/>
                <a:ea typeface="+mn-ea"/>
                <a:cs typeface="+mn-cs"/>
              </a:rPr>
              <a:t> (or not) of communication strategies that could be deployed during such events. Clearly social media metrics might provide an insight into the reach of emergency messages issued on sites such as Twitter, as well as the role of citizens in the crowdsourcing and verification of crisis information. Such </a:t>
            </a:r>
            <a:r>
              <a:rPr lang="en-GB" sz="1080" b="1" kern="1200" dirty="0">
                <a:solidFill>
                  <a:schemeClr val="tx1"/>
                </a:solidFill>
                <a:effectLst/>
                <a:latin typeface="+mn-lt"/>
                <a:ea typeface="+mn-ea"/>
                <a:cs typeface="+mn-cs"/>
              </a:rPr>
              <a:t>data should be triangulated</a:t>
            </a:r>
            <a:r>
              <a:rPr lang="en-GB" sz="1080" kern="1200" dirty="0">
                <a:solidFill>
                  <a:schemeClr val="tx1"/>
                </a:solidFill>
                <a:effectLst/>
                <a:latin typeface="+mn-lt"/>
                <a:ea typeface="+mn-ea"/>
                <a:cs typeface="+mn-cs"/>
              </a:rPr>
              <a:t> alongside other metrics such as the number of telephone calls received by the emergency services and the traditional news media outlets used by citizens to obtain information on the incident. The scorecard provided by the EU </a:t>
            </a:r>
            <a:r>
              <a:rPr lang="en-GB" sz="1080" kern="1200" dirty="0" err="1">
                <a:solidFill>
                  <a:schemeClr val="tx1"/>
                </a:solidFill>
                <a:effectLst/>
                <a:latin typeface="+mn-lt"/>
                <a:ea typeface="+mn-ea"/>
                <a:cs typeface="+mn-cs"/>
              </a:rPr>
              <a:t>FP7</a:t>
            </a:r>
            <a:r>
              <a:rPr lang="en-GB" sz="1080" kern="1200" dirty="0">
                <a:solidFill>
                  <a:schemeClr val="tx1"/>
                </a:solidFill>
                <a:effectLst/>
                <a:latin typeface="+mn-lt"/>
                <a:ea typeface="+mn-ea"/>
                <a:cs typeface="+mn-cs"/>
              </a:rPr>
              <a:t> Project </a:t>
            </a:r>
            <a:r>
              <a:rPr lang="en-GB" sz="1080" kern="1200" dirty="0" err="1">
                <a:solidFill>
                  <a:schemeClr val="tx1"/>
                </a:solidFill>
                <a:effectLst/>
                <a:latin typeface="+mn-lt"/>
                <a:ea typeface="+mn-ea"/>
                <a:cs typeface="+mn-cs"/>
              </a:rPr>
              <a:t>CrisComScore</a:t>
            </a:r>
            <a:r>
              <a:rPr lang="en-GB" sz="1080" kern="1200" dirty="0">
                <a:solidFill>
                  <a:schemeClr val="tx1"/>
                </a:solidFill>
                <a:effectLst/>
                <a:latin typeface="+mn-lt"/>
                <a:ea typeface="+mn-ea"/>
                <a:cs typeface="+mn-cs"/>
              </a:rPr>
              <a:t> allows participants to audit their disaster preparedness and communication </a:t>
            </a:r>
            <a:r>
              <a:rPr lang="en-GB" sz="1080" kern="1200" dirty="0" err="1">
                <a:solidFill>
                  <a:schemeClr val="tx1"/>
                </a:solidFill>
                <a:effectLst/>
                <a:latin typeface="+mn-lt"/>
                <a:ea typeface="+mn-ea"/>
                <a:cs typeface="+mn-cs"/>
              </a:rPr>
              <a:t>plans</a:t>
            </a:r>
            <a:r>
              <a:rPr lang="en-GB" sz="1080" kern="1200" baseline="30000" dirty="0" err="1">
                <a:solidFill>
                  <a:schemeClr val="tx1"/>
                </a:solidFill>
                <a:effectLst/>
                <a:latin typeface="+mn-lt"/>
                <a:ea typeface="+mn-ea"/>
                <a:cs typeface="+mn-cs"/>
              </a:rPr>
              <a:t>9</a:t>
            </a:r>
            <a:r>
              <a:rPr lang="en-GB" sz="1080" kern="1200" baseline="30000" dirty="0">
                <a:solidFill>
                  <a:schemeClr val="tx1"/>
                </a:solidFill>
                <a:effectLst/>
                <a:latin typeface="+mn-lt"/>
                <a:ea typeface="+mn-ea"/>
                <a:cs typeface="+mn-cs"/>
              </a:rPr>
              <a:t> </a:t>
            </a:r>
            <a:r>
              <a:rPr lang="en-GB" sz="1080" kern="1200" dirty="0">
                <a:solidFill>
                  <a:schemeClr val="tx1"/>
                </a:solidFill>
                <a:effectLst/>
                <a:latin typeface="+mn-lt"/>
                <a:ea typeface="+mn-ea"/>
                <a:cs typeface="+mn-cs"/>
              </a:rPr>
              <a:t>and they can also be used to evaluate the crisis communication plans of these stakeholders.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A holistic approach towards crisis communication strategies might emerge from an official inquiry into the events under review. However, a shared responsibility approach towards communication during crisis situations is more likely to emerge through the organisation of workshops that </a:t>
            </a:r>
            <a:r>
              <a:rPr lang="en-GB" sz="1080" b="1" kern="1200" dirty="0">
                <a:solidFill>
                  <a:schemeClr val="tx1"/>
                </a:solidFill>
                <a:effectLst/>
                <a:latin typeface="+mn-lt"/>
                <a:ea typeface="+mn-ea"/>
                <a:cs typeface="+mn-cs"/>
              </a:rPr>
              <a:t>bring together citizens and the emergency services</a:t>
            </a:r>
            <a:r>
              <a:rPr lang="en-GB" sz="1080" kern="1200" dirty="0">
                <a:solidFill>
                  <a:schemeClr val="tx1"/>
                </a:solidFill>
                <a:effectLst/>
                <a:latin typeface="+mn-lt"/>
                <a:ea typeface="+mn-ea"/>
                <a:cs typeface="+mn-cs"/>
              </a:rPr>
              <a:t> to identify best practice. Hackathons, such as the one organised in the aftermath of the Project X </a:t>
            </a:r>
            <a:r>
              <a:rPr lang="en-GB" sz="1080" kern="1200" dirty="0" err="1">
                <a:solidFill>
                  <a:schemeClr val="tx1"/>
                </a:solidFill>
                <a:effectLst/>
                <a:latin typeface="+mn-lt"/>
                <a:ea typeface="+mn-ea"/>
                <a:cs typeface="+mn-cs"/>
              </a:rPr>
              <a:t>Haren</a:t>
            </a:r>
            <a:r>
              <a:rPr lang="en-GB" sz="1080" kern="1200" dirty="0">
                <a:solidFill>
                  <a:schemeClr val="tx1"/>
                </a:solidFill>
                <a:effectLst/>
                <a:latin typeface="+mn-lt"/>
                <a:ea typeface="+mn-ea"/>
                <a:cs typeface="+mn-cs"/>
              </a:rPr>
              <a:t> riots, might provide a suitable forum for engaging all relevant stakeholders in learning lessons from previous incidents.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Nevertheless, it remains important that </a:t>
            </a:r>
            <a:r>
              <a:rPr lang="en-GB" sz="1080" b="1" kern="1200" dirty="0">
                <a:solidFill>
                  <a:schemeClr val="tx1"/>
                </a:solidFill>
                <a:effectLst/>
                <a:latin typeface="+mn-lt"/>
                <a:ea typeface="+mn-ea"/>
                <a:cs typeface="+mn-cs"/>
              </a:rPr>
              <a:t>key lessons are identified and recommendations are implemented</a:t>
            </a:r>
            <a:r>
              <a:rPr lang="en-GB" sz="1080" kern="1200" dirty="0">
                <a:solidFill>
                  <a:schemeClr val="tx1"/>
                </a:solidFill>
                <a:effectLst/>
                <a:latin typeface="+mn-lt"/>
                <a:ea typeface="+mn-ea"/>
                <a:cs typeface="+mn-cs"/>
              </a:rPr>
              <a:t> in order to address any obvious weaknesses in communication strategies deployed during such incidents.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Recommendations: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pPr lvl="0"/>
            <a:r>
              <a:rPr lang="en-GB" sz="1080" b="1" kern="1200" dirty="0">
                <a:solidFill>
                  <a:schemeClr val="tx1"/>
                </a:solidFill>
                <a:effectLst/>
                <a:latin typeface="+mn-lt"/>
                <a:ea typeface="+mn-ea"/>
                <a:cs typeface="+mn-cs"/>
              </a:rPr>
              <a:t>All stakeholders should practice reflection</a:t>
            </a:r>
            <a:r>
              <a:rPr lang="en-GB" sz="1080" kern="1200" dirty="0">
                <a:solidFill>
                  <a:schemeClr val="tx1"/>
                </a:solidFill>
                <a:effectLst/>
                <a:latin typeface="+mn-lt"/>
                <a:ea typeface="+mn-ea"/>
                <a:cs typeface="+mn-cs"/>
              </a:rPr>
              <a:t> (what went wrong and what went well); </a:t>
            </a:r>
          </a:p>
          <a:p>
            <a:pPr lvl="0"/>
            <a:r>
              <a:rPr lang="en-GB" sz="1080" b="1" kern="1200" dirty="0">
                <a:solidFill>
                  <a:schemeClr val="tx1"/>
                </a:solidFill>
                <a:effectLst/>
                <a:latin typeface="+mn-lt"/>
                <a:ea typeface="+mn-ea"/>
                <a:cs typeface="+mn-cs"/>
              </a:rPr>
              <a:t>Assess communication flows during incidents from multiple perspectives</a:t>
            </a:r>
            <a:r>
              <a:rPr lang="en-GB" sz="1080" kern="1200" dirty="0">
                <a:solidFill>
                  <a:schemeClr val="tx1"/>
                </a:solidFill>
                <a:effectLst/>
                <a:latin typeface="+mn-lt"/>
                <a:ea typeface="+mn-ea"/>
                <a:cs typeface="+mn-cs"/>
              </a:rPr>
              <a:t> (e.g. from emergency services and members of the public); </a:t>
            </a:r>
          </a:p>
          <a:p>
            <a:pPr lvl="0"/>
            <a:r>
              <a:rPr lang="en-GB" sz="1080" kern="1200" dirty="0">
                <a:solidFill>
                  <a:schemeClr val="tx1"/>
                </a:solidFill>
                <a:effectLst/>
                <a:latin typeface="+mn-lt"/>
                <a:ea typeface="+mn-ea"/>
                <a:cs typeface="+mn-cs"/>
              </a:rPr>
              <a:t>Consider </a:t>
            </a:r>
            <a:r>
              <a:rPr lang="en-GB" sz="1080" b="1" kern="1200" dirty="0">
                <a:solidFill>
                  <a:schemeClr val="tx1"/>
                </a:solidFill>
                <a:effectLst/>
                <a:latin typeface="+mn-lt"/>
                <a:ea typeface="+mn-ea"/>
                <a:cs typeface="+mn-cs"/>
              </a:rPr>
              <a:t>what data</a:t>
            </a:r>
            <a:r>
              <a:rPr lang="en-GB" sz="1080" kern="1200" dirty="0">
                <a:solidFill>
                  <a:schemeClr val="tx1"/>
                </a:solidFill>
                <a:effectLst/>
                <a:latin typeface="+mn-lt"/>
                <a:ea typeface="+mn-ea"/>
                <a:cs typeface="+mn-cs"/>
              </a:rPr>
              <a:t> (e.g. social media metrics) should be used to evaluate the reach of official emergency messages; </a:t>
            </a:r>
          </a:p>
          <a:p>
            <a:pPr lvl="0"/>
            <a:r>
              <a:rPr lang="en-GB" sz="1080" kern="1200" dirty="0">
                <a:solidFill>
                  <a:schemeClr val="tx1"/>
                </a:solidFill>
                <a:effectLst/>
                <a:latin typeface="+mn-lt"/>
                <a:ea typeface="+mn-ea"/>
                <a:cs typeface="+mn-cs"/>
              </a:rPr>
              <a:t>Consider organising </a:t>
            </a:r>
            <a:r>
              <a:rPr lang="en-GB" sz="1080" b="1" kern="1200" dirty="0">
                <a:solidFill>
                  <a:schemeClr val="tx1"/>
                </a:solidFill>
                <a:effectLst/>
                <a:latin typeface="+mn-lt"/>
                <a:ea typeface="+mn-ea"/>
                <a:cs typeface="+mn-cs"/>
              </a:rPr>
              <a:t>a hackathon or an official enquiry</a:t>
            </a:r>
            <a:r>
              <a:rPr lang="en-GB" sz="1080" kern="1200" dirty="0">
                <a:solidFill>
                  <a:schemeClr val="tx1"/>
                </a:solidFill>
                <a:effectLst/>
                <a:latin typeface="+mn-lt"/>
                <a:ea typeface="+mn-ea"/>
                <a:cs typeface="+mn-cs"/>
              </a:rPr>
              <a:t> to identify key lessons from incidents.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46</a:t>
            </a:fld>
            <a:endParaRPr lang="sv-SE" dirty="0"/>
          </a:p>
        </p:txBody>
      </p:sp>
    </p:spTree>
    <p:extLst>
      <p:ext uri="{BB962C8B-B14F-4D97-AF65-F5344CB8AC3E}">
        <p14:creationId xmlns:p14="http://schemas.microsoft.com/office/powerpoint/2010/main" val="258971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0" y="236538"/>
            <a:ext cx="3048000" cy="1714500"/>
          </a:xfrm>
        </p:spPr>
      </p:sp>
      <p:sp>
        <p:nvSpPr>
          <p:cNvPr id="3" name="Notes Placeholder 2"/>
          <p:cNvSpPr>
            <a:spLocks noGrp="1"/>
          </p:cNvSpPr>
          <p:nvPr>
            <p:ph type="body" idx="1"/>
          </p:nvPr>
        </p:nvSpPr>
        <p:spPr>
          <a:xfrm>
            <a:off x="548680" y="2195736"/>
            <a:ext cx="5486400" cy="4114800"/>
          </a:xfrm>
        </p:spPr>
        <p:txBody>
          <a:bodyPr/>
          <a:lstStyle/>
          <a:p>
            <a:r>
              <a:rPr lang="en-GB" sz="1080" b="1" kern="1200" dirty="0">
                <a:solidFill>
                  <a:schemeClr val="tx1"/>
                </a:solidFill>
                <a:effectLst/>
                <a:latin typeface="+mn-lt"/>
                <a:ea typeface="+mn-ea"/>
                <a:cs typeface="+mn-cs"/>
              </a:rPr>
              <a:t>5 Knowledge gained from previous incidents should be used to inform future communication strategies</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The research carried out for the </a:t>
            </a:r>
            <a:r>
              <a:rPr lang="en-GB" sz="1080" kern="1200" dirty="0" err="1">
                <a:solidFill>
                  <a:schemeClr val="tx1"/>
                </a:solidFill>
                <a:effectLst/>
                <a:latin typeface="+mn-lt"/>
                <a:ea typeface="+mn-ea"/>
                <a:cs typeface="+mn-cs"/>
              </a:rPr>
              <a:t>CascEff</a:t>
            </a:r>
            <a:r>
              <a:rPr lang="en-GB" sz="1080" kern="1200" dirty="0">
                <a:solidFill>
                  <a:schemeClr val="tx1"/>
                </a:solidFill>
                <a:effectLst/>
                <a:latin typeface="+mn-lt"/>
                <a:ea typeface="+mn-ea"/>
                <a:cs typeface="+mn-cs"/>
              </a:rPr>
              <a:t> project (Reilly and </a:t>
            </a:r>
            <a:r>
              <a:rPr lang="en-GB" sz="1080" kern="1200" dirty="0" err="1">
                <a:solidFill>
                  <a:schemeClr val="tx1"/>
                </a:solidFill>
                <a:effectLst/>
                <a:latin typeface="+mn-lt"/>
                <a:ea typeface="+mn-ea"/>
                <a:cs typeface="+mn-cs"/>
              </a:rPr>
              <a:t>Atanasova</a:t>
            </a:r>
            <a:r>
              <a:rPr lang="en-GB" sz="1080" kern="1200" dirty="0">
                <a:solidFill>
                  <a:schemeClr val="tx1"/>
                </a:solidFill>
                <a:effectLst/>
                <a:latin typeface="+mn-lt"/>
                <a:ea typeface="+mn-ea"/>
                <a:cs typeface="+mn-cs"/>
              </a:rPr>
              <a:t> 2016 [</a:t>
            </a:r>
            <a:r>
              <a:rPr lang="en-GB" sz="1080" kern="1200" dirty="0" err="1">
                <a:solidFill>
                  <a:schemeClr val="tx1"/>
                </a:solidFill>
                <a:effectLst/>
                <a:latin typeface="+mn-lt"/>
                <a:ea typeface="+mn-ea"/>
                <a:cs typeface="+mn-cs"/>
              </a:rPr>
              <a:t>D3.3</a:t>
            </a:r>
            <a:r>
              <a:rPr lang="en-GB" sz="1080" kern="1200" dirty="0">
                <a:solidFill>
                  <a:schemeClr val="tx1"/>
                </a:solidFill>
                <a:effectLst/>
                <a:latin typeface="+mn-lt"/>
                <a:ea typeface="+mn-ea"/>
                <a:cs typeface="+mn-cs"/>
              </a:rPr>
              <a:t>]) indicated that communication strategies can be informed by lessons learnt from previous disasters. A systematic review should focus on what elements of the communication strategy did and did not work during major incidents. It should include not only </a:t>
            </a:r>
            <a:r>
              <a:rPr lang="en-GB" sz="1080" b="1" kern="1200" dirty="0">
                <a:solidFill>
                  <a:schemeClr val="tx1"/>
                </a:solidFill>
                <a:effectLst/>
                <a:latin typeface="+mn-lt"/>
                <a:ea typeface="+mn-ea"/>
                <a:cs typeface="+mn-cs"/>
              </a:rPr>
              <a:t>communication flows between the emergency services and the public</a:t>
            </a:r>
            <a:r>
              <a:rPr lang="en-GB" sz="1080" kern="1200" dirty="0">
                <a:solidFill>
                  <a:schemeClr val="tx1"/>
                </a:solidFill>
                <a:effectLst/>
                <a:latin typeface="+mn-lt"/>
                <a:ea typeface="+mn-ea"/>
                <a:cs typeface="+mn-cs"/>
              </a:rPr>
              <a:t>, but also those </a:t>
            </a:r>
            <a:r>
              <a:rPr lang="en-GB" sz="1080" b="1" kern="1200" dirty="0">
                <a:solidFill>
                  <a:schemeClr val="tx1"/>
                </a:solidFill>
                <a:effectLst/>
                <a:latin typeface="+mn-lt"/>
                <a:ea typeface="+mn-ea"/>
                <a:cs typeface="+mn-cs"/>
              </a:rPr>
              <a:t>between key agencies</a:t>
            </a:r>
            <a:r>
              <a:rPr lang="en-GB" sz="1080" kern="1200" dirty="0">
                <a:solidFill>
                  <a:schemeClr val="tx1"/>
                </a:solidFill>
                <a:effectLst/>
                <a:latin typeface="+mn-lt"/>
                <a:ea typeface="+mn-ea"/>
                <a:cs typeface="+mn-cs"/>
              </a:rPr>
              <a:t> during such incidents. Each stakeholder should also consider </a:t>
            </a:r>
            <a:r>
              <a:rPr lang="en-GB" sz="1080" b="1" kern="1200" dirty="0">
                <a:solidFill>
                  <a:schemeClr val="tx1"/>
                </a:solidFill>
                <a:effectLst/>
                <a:latin typeface="+mn-lt"/>
                <a:ea typeface="+mn-ea"/>
                <a:cs typeface="+mn-cs"/>
              </a:rPr>
              <a:t>the criteria by which they evaluate the success</a:t>
            </a:r>
            <a:r>
              <a:rPr lang="en-GB" sz="1080" kern="1200" dirty="0">
                <a:solidFill>
                  <a:schemeClr val="tx1"/>
                </a:solidFill>
                <a:effectLst/>
                <a:latin typeface="+mn-lt"/>
                <a:ea typeface="+mn-ea"/>
                <a:cs typeface="+mn-cs"/>
              </a:rPr>
              <a:t> (or not) of communication strategies that could be deployed during such events. Clearly social media metrics might provide an insight into the reach of emergency messages issued on sites such as Twitter, as well as the role of citizens in the crowdsourcing and verification of crisis information. Such </a:t>
            </a:r>
            <a:r>
              <a:rPr lang="en-GB" sz="1080" b="1" kern="1200" dirty="0">
                <a:solidFill>
                  <a:schemeClr val="tx1"/>
                </a:solidFill>
                <a:effectLst/>
                <a:latin typeface="+mn-lt"/>
                <a:ea typeface="+mn-ea"/>
                <a:cs typeface="+mn-cs"/>
              </a:rPr>
              <a:t>data should be triangulated</a:t>
            </a:r>
            <a:r>
              <a:rPr lang="en-GB" sz="1080" kern="1200" dirty="0">
                <a:solidFill>
                  <a:schemeClr val="tx1"/>
                </a:solidFill>
                <a:effectLst/>
                <a:latin typeface="+mn-lt"/>
                <a:ea typeface="+mn-ea"/>
                <a:cs typeface="+mn-cs"/>
              </a:rPr>
              <a:t> alongside other metrics such as the number of telephone calls received by the emergency services and the traditional news media outlets used by citizens to obtain information on the incident. The scorecard provided by the EU </a:t>
            </a:r>
            <a:r>
              <a:rPr lang="en-GB" sz="1080" kern="1200" dirty="0" err="1">
                <a:solidFill>
                  <a:schemeClr val="tx1"/>
                </a:solidFill>
                <a:effectLst/>
                <a:latin typeface="+mn-lt"/>
                <a:ea typeface="+mn-ea"/>
                <a:cs typeface="+mn-cs"/>
              </a:rPr>
              <a:t>FP7</a:t>
            </a:r>
            <a:r>
              <a:rPr lang="en-GB" sz="1080" kern="1200" dirty="0">
                <a:solidFill>
                  <a:schemeClr val="tx1"/>
                </a:solidFill>
                <a:effectLst/>
                <a:latin typeface="+mn-lt"/>
                <a:ea typeface="+mn-ea"/>
                <a:cs typeface="+mn-cs"/>
              </a:rPr>
              <a:t> Project </a:t>
            </a:r>
            <a:r>
              <a:rPr lang="en-GB" sz="1080" kern="1200" dirty="0" err="1">
                <a:solidFill>
                  <a:schemeClr val="tx1"/>
                </a:solidFill>
                <a:effectLst/>
                <a:latin typeface="+mn-lt"/>
                <a:ea typeface="+mn-ea"/>
                <a:cs typeface="+mn-cs"/>
              </a:rPr>
              <a:t>CrisComScore</a:t>
            </a:r>
            <a:r>
              <a:rPr lang="en-GB" sz="1080" kern="1200" dirty="0">
                <a:solidFill>
                  <a:schemeClr val="tx1"/>
                </a:solidFill>
                <a:effectLst/>
                <a:latin typeface="+mn-lt"/>
                <a:ea typeface="+mn-ea"/>
                <a:cs typeface="+mn-cs"/>
              </a:rPr>
              <a:t> allows participants to audit their disaster preparedness and communication </a:t>
            </a:r>
            <a:r>
              <a:rPr lang="en-GB" sz="1080" kern="1200" dirty="0" err="1">
                <a:solidFill>
                  <a:schemeClr val="tx1"/>
                </a:solidFill>
                <a:effectLst/>
                <a:latin typeface="+mn-lt"/>
                <a:ea typeface="+mn-ea"/>
                <a:cs typeface="+mn-cs"/>
              </a:rPr>
              <a:t>plans</a:t>
            </a:r>
            <a:r>
              <a:rPr lang="en-GB" sz="1080" kern="1200" baseline="30000" dirty="0" err="1">
                <a:solidFill>
                  <a:schemeClr val="tx1"/>
                </a:solidFill>
                <a:effectLst/>
                <a:latin typeface="+mn-lt"/>
                <a:ea typeface="+mn-ea"/>
                <a:cs typeface="+mn-cs"/>
              </a:rPr>
              <a:t>9</a:t>
            </a:r>
            <a:r>
              <a:rPr lang="en-GB" sz="1080" kern="1200" baseline="30000" dirty="0">
                <a:solidFill>
                  <a:schemeClr val="tx1"/>
                </a:solidFill>
                <a:effectLst/>
                <a:latin typeface="+mn-lt"/>
                <a:ea typeface="+mn-ea"/>
                <a:cs typeface="+mn-cs"/>
              </a:rPr>
              <a:t> </a:t>
            </a:r>
            <a:r>
              <a:rPr lang="en-GB" sz="1080" kern="1200" dirty="0">
                <a:solidFill>
                  <a:schemeClr val="tx1"/>
                </a:solidFill>
                <a:effectLst/>
                <a:latin typeface="+mn-lt"/>
                <a:ea typeface="+mn-ea"/>
                <a:cs typeface="+mn-cs"/>
              </a:rPr>
              <a:t>and they can also be used to evaluate the crisis communication plans of these stakeholders.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A holistic approach towards crisis communication strategies might emerge from an official inquiry into the events under review. However, a shared responsibility approach towards communication during crisis situations is more likely to emerge through the organisation of workshops that </a:t>
            </a:r>
            <a:r>
              <a:rPr lang="en-GB" sz="1080" b="1" kern="1200" dirty="0">
                <a:solidFill>
                  <a:schemeClr val="tx1"/>
                </a:solidFill>
                <a:effectLst/>
                <a:latin typeface="+mn-lt"/>
                <a:ea typeface="+mn-ea"/>
                <a:cs typeface="+mn-cs"/>
              </a:rPr>
              <a:t>bring together citizens and the emergency services</a:t>
            </a:r>
            <a:r>
              <a:rPr lang="en-GB" sz="1080" kern="1200" dirty="0">
                <a:solidFill>
                  <a:schemeClr val="tx1"/>
                </a:solidFill>
                <a:effectLst/>
                <a:latin typeface="+mn-lt"/>
                <a:ea typeface="+mn-ea"/>
                <a:cs typeface="+mn-cs"/>
              </a:rPr>
              <a:t> to identify best practice. Hackathons, such as the one organised in the aftermath of the Project X </a:t>
            </a:r>
            <a:r>
              <a:rPr lang="en-GB" sz="1080" kern="1200" dirty="0" err="1">
                <a:solidFill>
                  <a:schemeClr val="tx1"/>
                </a:solidFill>
                <a:effectLst/>
                <a:latin typeface="+mn-lt"/>
                <a:ea typeface="+mn-ea"/>
                <a:cs typeface="+mn-cs"/>
              </a:rPr>
              <a:t>Haren</a:t>
            </a:r>
            <a:r>
              <a:rPr lang="en-GB" sz="1080" kern="1200" dirty="0">
                <a:solidFill>
                  <a:schemeClr val="tx1"/>
                </a:solidFill>
                <a:effectLst/>
                <a:latin typeface="+mn-lt"/>
                <a:ea typeface="+mn-ea"/>
                <a:cs typeface="+mn-cs"/>
              </a:rPr>
              <a:t> riots, might provide a suitable forum for engaging all relevant stakeholders in learning lessons from previous incidents.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Nevertheless, it remains important that </a:t>
            </a:r>
            <a:r>
              <a:rPr lang="en-GB" sz="1080" b="1" kern="1200" dirty="0">
                <a:solidFill>
                  <a:schemeClr val="tx1"/>
                </a:solidFill>
                <a:effectLst/>
                <a:latin typeface="+mn-lt"/>
                <a:ea typeface="+mn-ea"/>
                <a:cs typeface="+mn-cs"/>
              </a:rPr>
              <a:t>key lessons are identified and recommendations are implemented</a:t>
            </a:r>
            <a:r>
              <a:rPr lang="en-GB" sz="1080" kern="1200" dirty="0">
                <a:solidFill>
                  <a:schemeClr val="tx1"/>
                </a:solidFill>
                <a:effectLst/>
                <a:latin typeface="+mn-lt"/>
                <a:ea typeface="+mn-ea"/>
                <a:cs typeface="+mn-cs"/>
              </a:rPr>
              <a:t> in order to address any obvious weaknesses in communication strategies deployed during such incidents.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Recommendations: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pPr lvl="0"/>
            <a:r>
              <a:rPr lang="en-GB" sz="1080" b="1" kern="1200" dirty="0">
                <a:solidFill>
                  <a:schemeClr val="tx1"/>
                </a:solidFill>
                <a:effectLst/>
                <a:latin typeface="+mn-lt"/>
                <a:ea typeface="+mn-ea"/>
                <a:cs typeface="+mn-cs"/>
              </a:rPr>
              <a:t>All stakeholders should practice reflection</a:t>
            </a:r>
            <a:r>
              <a:rPr lang="en-GB" sz="1080" kern="1200" dirty="0">
                <a:solidFill>
                  <a:schemeClr val="tx1"/>
                </a:solidFill>
                <a:effectLst/>
                <a:latin typeface="+mn-lt"/>
                <a:ea typeface="+mn-ea"/>
                <a:cs typeface="+mn-cs"/>
              </a:rPr>
              <a:t> (what went wrong and what went well); </a:t>
            </a:r>
          </a:p>
          <a:p>
            <a:pPr lvl="0"/>
            <a:r>
              <a:rPr lang="en-GB" sz="1080" b="1" kern="1200" dirty="0">
                <a:solidFill>
                  <a:schemeClr val="tx1"/>
                </a:solidFill>
                <a:effectLst/>
                <a:latin typeface="+mn-lt"/>
                <a:ea typeface="+mn-ea"/>
                <a:cs typeface="+mn-cs"/>
              </a:rPr>
              <a:t>Assess communication flows during incidents from multiple perspectives</a:t>
            </a:r>
            <a:r>
              <a:rPr lang="en-GB" sz="1080" kern="1200" dirty="0">
                <a:solidFill>
                  <a:schemeClr val="tx1"/>
                </a:solidFill>
                <a:effectLst/>
                <a:latin typeface="+mn-lt"/>
                <a:ea typeface="+mn-ea"/>
                <a:cs typeface="+mn-cs"/>
              </a:rPr>
              <a:t> (e.g. from emergency services and members of the public); </a:t>
            </a:r>
          </a:p>
          <a:p>
            <a:pPr lvl="0"/>
            <a:r>
              <a:rPr lang="en-GB" sz="1080" kern="1200" dirty="0">
                <a:solidFill>
                  <a:schemeClr val="tx1"/>
                </a:solidFill>
                <a:effectLst/>
                <a:latin typeface="+mn-lt"/>
                <a:ea typeface="+mn-ea"/>
                <a:cs typeface="+mn-cs"/>
              </a:rPr>
              <a:t>Consider </a:t>
            </a:r>
            <a:r>
              <a:rPr lang="en-GB" sz="1080" b="1" kern="1200" dirty="0">
                <a:solidFill>
                  <a:schemeClr val="tx1"/>
                </a:solidFill>
                <a:effectLst/>
                <a:latin typeface="+mn-lt"/>
                <a:ea typeface="+mn-ea"/>
                <a:cs typeface="+mn-cs"/>
              </a:rPr>
              <a:t>what data</a:t>
            </a:r>
            <a:r>
              <a:rPr lang="en-GB" sz="1080" kern="1200" dirty="0">
                <a:solidFill>
                  <a:schemeClr val="tx1"/>
                </a:solidFill>
                <a:effectLst/>
                <a:latin typeface="+mn-lt"/>
                <a:ea typeface="+mn-ea"/>
                <a:cs typeface="+mn-cs"/>
              </a:rPr>
              <a:t> (e.g. social media metrics) should be used to evaluate the reach of official emergency messages; </a:t>
            </a:r>
          </a:p>
          <a:p>
            <a:pPr lvl="0"/>
            <a:r>
              <a:rPr lang="en-GB" sz="1080" kern="1200" dirty="0">
                <a:solidFill>
                  <a:schemeClr val="tx1"/>
                </a:solidFill>
                <a:effectLst/>
                <a:latin typeface="+mn-lt"/>
                <a:ea typeface="+mn-ea"/>
                <a:cs typeface="+mn-cs"/>
              </a:rPr>
              <a:t>Consider organising </a:t>
            </a:r>
            <a:r>
              <a:rPr lang="en-GB" sz="1080" b="1" kern="1200" dirty="0">
                <a:solidFill>
                  <a:schemeClr val="tx1"/>
                </a:solidFill>
                <a:effectLst/>
                <a:latin typeface="+mn-lt"/>
                <a:ea typeface="+mn-ea"/>
                <a:cs typeface="+mn-cs"/>
              </a:rPr>
              <a:t>a hackathon or an official enquiry</a:t>
            </a:r>
            <a:r>
              <a:rPr lang="en-GB" sz="1080" kern="1200" dirty="0">
                <a:solidFill>
                  <a:schemeClr val="tx1"/>
                </a:solidFill>
                <a:effectLst/>
                <a:latin typeface="+mn-lt"/>
                <a:ea typeface="+mn-ea"/>
                <a:cs typeface="+mn-cs"/>
              </a:rPr>
              <a:t> to identify key lessons from incidents.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47</a:t>
            </a:fld>
            <a:endParaRPr lang="sv-SE" dirty="0"/>
          </a:p>
        </p:txBody>
      </p:sp>
    </p:spTree>
    <p:extLst>
      <p:ext uri="{BB962C8B-B14F-4D97-AF65-F5344CB8AC3E}">
        <p14:creationId xmlns:p14="http://schemas.microsoft.com/office/powerpoint/2010/main" val="1276941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p:spPr>
        <p:txBody>
          <a:bodyPr/>
          <a:lstStyle/>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48</a:t>
            </a:fld>
            <a:endParaRPr lang="sv-SE" dirty="0"/>
          </a:p>
        </p:txBody>
      </p:sp>
    </p:spTree>
    <p:extLst>
      <p:ext uri="{BB962C8B-B14F-4D97-AF65-F5344CB8AC3E}">
        <p14:creationId xmlns:p14="http://schemas.microsoft.com/office/powerpoint/2010/main" val="378842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0" y="685800"/>
            <a:ext cx="1968500" cy="1106488"/>
          </a:xfrm>
        </p:spPr>
      </p:sp>
      <p:sp>
        <p:nvSpPr>
          <p:cNvPr id="3" name="Notes Placeholder 2"/>
          <p:cNvSpPr>
            <a:spLocks noGrp="1"/>
          </p:cNvSpPr>
          <p:nvPr>
            <p:ph type="body" idx="1"/>
          </p:nvPr>
        </p:nvSpPr>
        <p:spPr>
          <a:xfrm>
            <a:off x="685800" y="2051720"/>
            <a:ext cx="5486400" cy="4114800"/>
          </a:xfrm>
        </p:spPr>
        <p:txBody>
          <a:bodyPr/>
          <a:lstStyle/>
          <a:p>
            <a:r>
              <a:rPr lang="en-GB" sz="1080" kern="1200" dirty="0">
                <a:solidFill>
                  <a:schemeClr val="tx1"/>
                </a:solidFill>
                <a:effectLst/>
                <a:latin typeface="+mn-lt"/>
                <a:ea typeface="+mn-ea"/>
                <a:cs typeface="+mn-cs"/>
              </a:rPr>
              <a:t>Emergency managers should </a:t>
            </a:r>
            <a:r>
              <a:rPr lang="en-GB" sz="1080" b="1" kern="1200" dirty="0">
                <a:solidFill>
                  <a:schemeClr val="tx1"/>
                </a:solidFill>
                <a:effectLst/>
                <a:latin typeface="+mn-lt"/>
                <a:ea typeface="+mn-ea"/>
                <a:cs typeface="+mn-cs"/>
              </a:rPr>
              <a:t>assess the information needs and behaviours of the public at all stages of the disaster</a:t>
            </a:r>
            <a:r>
              <a:rPr lang="en-GB" sz="1080" kern="1200" dirty="0">
                <a:solidFill>
                  <a:schemeClr val="tx1"/>
                </a:solidFill>
                <a:effectLst/>
                <a:latin typeface="+mn-lt"/>
                <a:ea typeface="+mn-ea"/>
                <a:cs typeface="+mn-cs"/>
              </a:rPr>
              <a:t> in order to maximise the impact of messages sent by their agencies. Desired behavioural changes (e.g. evacuation instructions) are most likely to occur if extensive information is shared about disaster preparedness at the early stages of the cycle.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Shared responsibility</a:t>
            </a:r>
            <a:r>
              <a:rPr lang="en-GB" sz="1080" kern="1200" dirty="0">
                <a:solidFill>
                  <a:schemeClr val="tx1"/>
                </a:solidFill>
                <a:effectLst/>
                <a:latin typeface="+mn-lt"/>
                <a:ea typeface="+mn-ea"/>
                <a:cs typeface="+mn-cs"/>
              </a:rPr>
              <a:t> towards </a:t>
            </a:r>
            <a:r>
              <a:rPr lang="en-GB" sz="1080" kern="1200" dirty="0" err="1">
                <a:solidFill>
                  <a:schemeClr val="tx1"/>
                </a:solidFill>
                <a:effectLst/>
                <a:latin typeface="+mn-lt"/>
                <a:ea typeface="+mn-ea"/>
                <a:cs typeface="+mn-cs"/>
              </a:rPr>
              <a:t>DRR</a:t>
            </a:r>
            <a:r>
              <a:rPr lang="en-GB" sz="1080" kern="1200" dirty="0">
                <a:solidFill>
                  <a:schemeClr val="tx1"/>
                </a:solidFill>
                <a:effectLst/>
                <a:latin typeface="+mn-lt"/>
                <a:ea typeface="+mn-ea"/>
                <a:cs typeface="+mn-cs"/>
              </a:rPr>
              <a:t> should be extended into the field of crisis communication. Key agencies are likely to remain the most trusted sources of information during crisis situations. At the same time, social media helps these organisations build situational awareness through the crowdsourcing of crisis information, as well as pushing information that offers advice and reassurance to those affected by such incidents. They can also help empower local communities and build resilience towards disasters.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Key agencies should collaborate with other emergency services and civil society</a:t>
            </a:r>
            <a:r>
              <a:rPr lang="en-GB" sz="1080" kern="1200" dirty="0">
                <a:solidFill>
                  <a:schemeClr val="tx1"/>
                </a:solidFill>
                <a:effectLst/>
                <a:latin typeface="+mn-lt"/>
                <a:ea typeface="+mn-ea"/>
                <a:cs typeface="+mn-cs"/>
              </a:rPr>
              <a:t> organisations to ensure that these messages are clear, consistent and accurate. Such messages are much more likely to be acted upon by members of the public who live in disaster prone areas.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Radio, television, newspapers and telephone calls remain important channels</a:t>
            </a:r>
            <a:r>
              <a:rPr lang="en-GB" sz="1080" kern="1200" dirty="0">
                <a:solidFill>
                  <a:schemeClr val="tx1"/>
                </a:solidFill>
                <a:effectLst/>
                <a:latin typeface="+mn-lt"/>
                <a:ea typeface="+mn-ea"/>
                <a:cs typeface="+mn-cs"/>
              </a:rPr>
              <a:t> for those unable or unwilling to access new media technologies. They are also seen as </a:t>
            </a:r>
            <a:r>
              <a:rPr lang="en-GB" sz="1080" b="1" kern="1200" dirty="0">
                <a:solidFill>
                  <a:schemeClr val="tx1"/>
                </a:solidFill>
                <a:effectLst/>
                <a:latin typeface="+mn-lt"/>
                <a:ea typeface="+mn-ea"/>
                <a:cs typeface="+mn-cs"/>
              </a:rPr>
              <a:t>trusted </a:t>
            </a:r>
            <a:r>
              <a:rPr lang="en-GB" sz="1080" kern="1200" dirty="0">
                <a:solidFill>
                  <a:schemeClr val="tx1"/>
                </a:solidFill>
                <a:effectLst/>
                <a:latin typeface="+mn-lt"/>
                <a:ea typeface="+mn-ea"/>
                <a:cs typeface="+mn-cs"/>
              </a:rPr>
              <a:t>sources of information </a:t>
            </a:r>
            <a:r>
              <a:rPr lang="en-GB" sz="1080" b="1" kern="1200" dirty="0">
                <a:solidFill>
                  <a:schemeClr val="tx1"/>
                </a:solidFill>
                <a:effectLst/>
                <a:latin typeface="+mn-lt"/>
                <a:ea typeface="+mn-ea"/>
                <a:cs typeface="+mn-cs"/>
              </a:rPr>
              <a:t>during crisis situations</a:t>
            </a:r>
            <a:r>
              <a:rPr lang="en-GB" sz="1080" kern="1200" dirty="0">
                <a:solidFill>
                  <a:schemeClr val="tx1"/>
                </a:solidFill>
                <a:effectLst/>
                <a:latin typeface="+mn-lt"/>
                <a:ea typeface="+mn-ea"/>
                <a:cs typeface="+mn-cs"/>
              </a:rPr>
              <a:t>. They may also be more reliable in the immediate aftermath of man-made or natural disasters, when there may be </a:t>
            </a:r>
            <a:r>
              <a:rPr lang="en-GB" sz="1080" b="1" kern="1200" dirty="0">
                <a:solidFill>
                  <a:schemeClr val="tx1"/>
                </a:solidFill>
                <a:effectLst/>
                <a:latin typeface="+mn-lt"/>
                <a:ea typeface="+mn-ea"/>
                <a:cs typeface="+mn-cs"/>
              </a:rPr>
              <a:t>technological limitations</a:t>
            </a:r>
            <a:r>
              <a:rPr lang="en-GB" sz="1080" kern="1200" dirty="0">
                <a:solidFill>
                  <a:schemeClr val="tx1"/>
                </a:solidFill>
                <a:effectLst/>
                <a:latin typeface="+mn-lt"/>
                <a:ea typeface="+mn-ea"/>
                <a:cs typeface="+mn-cs"/>
              </a:rPr>
              <a:t> or breakdown.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Emergency management communicators should therefore </a:t>
            </a:r>
            <a:r>
              <a:rPr lang="en-GB" sz="1080" b="1" kern="1200" dirty="0">
                <a:solidFill>
                  <a:schemeClr val="tx1"/>
                </a:solidFill>
                <a:effectLst/>
                <a:latin typeface="+mn-lt"/>
                <a:ea typeface="+mn-ea"/>
                <a:cs typeface="+mn-cs"/>
              </a:rPr>
              <a:t>target those communication platforms that are most commonly used</a:t>
            </a:r>
            <a:r>
              <a:rPr lang="en-GB" sz="1080" kern="1200" dirty="0">
                <a:solidFill>
                  <a:schemeClr val="tx1"/>
                </a:solidFill>
                <a:effectLst/>
                <a:latin typeface="+mn-lt"/>
                <a:ea typeface="+mn-ea"/>
                <a:cs typeface="+mn-cs"/>
              </a:rPr>
              <a:t> by residents in disaster-affected areas in order to maximise the reach of their content. They should also focus on those communication channels that may be </a:t>
            </a:r>
            <a:r>
              <a:rPr lang="en-GB" sz="1080" b="1" kern="1200" dirty="0">
                <a:solidFill>
                  <a:schemeClr val="tx1"/>
                </a:solidFill>
                <a:effectLst/>
                <a:latin typeface="+mn-lt"/>
                <a:ea typeface="+mn-ea"/>
                <a:cs typeface="+mn-cs"/>
              </a:rPr>
              <a:t>more resilient and effective</a:t>
            </a:r>
            <a:r>
              <a:rPr lang="en-GB" sz="1080" kern="1200" dirty="0">
                <a:solidFill>
                  <a:schemeClr val="tx1"/>
                </a:solidFill>
                <a:effectLst/>
                <a:latin typeface="+mn-lt"/>
                <a:ea typeface="+mn-ea"/>
                <a:cs typeface="+mn-cs"/>
              </a:rPr>
              <a:t> in the immediate aftermath of a man-made or natural disaster.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A strategic communication mix </a:t>
            </a:r>
            <a:r>
              <a:rPr lang="en-GB" sz="1080" b="1" kern="1200" dirty="0">
                <a:solidFill>
                  <a:schemeClr val="tx1"/>
                </a:solidFill>
                <a:effectLst/>
                <a:latin typeface="+mn-lt"/>
                <a:ea typeface="+mn-ea"/>
                <a:cs typeface="+mn-cs"/>
              </a:rPr>
              <a:t>of social media, traditional media, and low-tech communication channels </a:t>
            </a:r>
            <a:r>
              <a:rPr lang="en-GB" sz="1080" kern="1200" dirty="0">
                <a:solidFill>
                  <a:schemeClr val="tx1"/>
                </a:solidFill>
                <a:effectLst/>
                <a:latin typeface="+mn-lt"/>
                <a:ea typeface="+mn-ea"/>
                <a:cs typeface="+mn-cs"/>
              </a:rPr>
              <a:t>(such as face-to-face meetings) should ideally be employed </a:t>
            </a:r>
            <a:r>
              <a:rPr lang="en-GB" sz="1080" b="1" kern="1200" dirty="0">
                <a:solidFill>
                  <a:schemeClr val="tx1"/>
                </a:solidFill>
                <a:effectLst/>
                <a:latin typeface="+mn-lt"/>
                <a:ea typeface="+mn-ea"/>
                <a:cs typeface="+mn-cs"/>
              </a:rPr>
              <a:t>at all stages </a:t>
            </a:r>
            <a:r>
              <a:rPr lang="en-GB" sz="1080" kern="1200" dirty="0">
                <a:solidFill>
                  <a:schemeClr val="tx1"/>
                </a:solidFill>
                <a:effectLst/>
                <a:latin typeface="+mn-lt"/>
                <a:ea typeface="+mn-ea"/>
                <a:cs typeface="+mn-cs"/>
              </a:rPr>
              <a:t>of man-made or natural disasters. While it is misleading to suggest that there is a ‘killer app’ in terms of crisis communication, it is important to fully consider the potential use of social media to correct rumours and disinformation.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Evaluation and reflection</a:t>
            </a:r>
            <a:r>
              <a:rPr lang="en-GB" sz="1080" kern="1200" dirty="0">
                <a:solidFill>
                  <a:schemeClr val="tx1"/>
                </a:solidFill>
                <a:effectLst/>
                <a:latin typeface="+mn-lt"/>
                <a:ea typeface="+mn-ea"/>
                <a:cs typeface="+mn-cs"/>
              </a:rPr>
              <a:t> should be critical components of crisis communication practices at both the individual and organisational levels. Lessons learnt from previous incidents should help inform future communication plans for man-made and natural disasters. </a:t>
            </a:r>
          </a:p>
          <a:p>
            <a:r>
              <a:rPr lang="en-GB" sz="1080" kern="1200" dirty="0">
                <a:solidFill>
                  <a:schemeClr val="tx1"/>
                </a:solidFill>
                <a:effectLst/>
                <a:latin typeface="+mn-lt"/>
                <a:ea typeface="+mn-ea"/>
                <a:cs typeface="+mn-cs"/>
              </a:rPr>
              <a:t>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49</a:t>
            </a:fld>
            <a:endParaRPr lang="sv-SE" dirty="0"/>
          </a:p>
        </p:txBody>
      </p:sp>
    </p:spTree>
    <p:extLst>
      <p:ext uri="{BB962C8B-B14F-4D97-AF65-F5344CB8AC3E}">
        <p14:creationId xmlns:p14="http://schemas.microsoft.com/office/powerpoint/2010/main" val="53307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Disasters invariably involve some form of </a:t>
            </a:r>
            <a:r>
              <a:rPr lang="en-GB" sz="1080" b="1" kern="1200" dirty="0">
                <a:solidFill>
                  <a:schemeClr val="tx1"/>
                </a:solidFill>
                <a:effectLst/>
                <a:latin typeface="+mn-lt"/>
                <a:ea typeface="+mn-ea"/>
                <a:cs typeface="+mn-cs"/>
              </a:rPr>
              <a:t>communication failure</a:t>
            </a:r>
            <a:r>
              <a:rPr lang="en-GB" sz="1080" kern="1200" dirty="0">
                <a:solidFill>
                  <a:schemeClr val="tx1"/>
                </a:solidFill>
                <a:effectLst/>
                <a:latin typeface="+mn-lt"/>
                <a:ea typeface="+mn-ea"/>
                <a:cs typeface="+mn-cs"/>
              </a:rPr>
              <a:t> that contributes to the disruption of other essential services in the affected area. For this reason, the UN Sendai Framework for Disaster Risk Reduction (</a:t>
            </a:r>
            <a:r>
              <a:rPr lang="en-GB" sz="1080" kern="1200" dirty="0" err="1">
                <a:solidFill>
                  <a:schemeClr val="tx1"/>
                </a:solidFill>
                <a:effectLst/>
                <a:latin typeface="+mn-lt"/>
                <a:ea typeface="+mn-ea"/>
                <a:cs typeface="+mn-cs"/>
              </a:rPr>
              <a:t>UNISDR</a:t>
            </a:r>
            <a:r>
              <a:rPr lang="en-GB" sz="1080" kern="1200" dirty="0">
                <a:solidFill>
                  <a:schemeClr val="tx1"/>
                </a:solidFill>
                <a:effectLst/>
                <a:latin typeface="+mn-lt"/>
                <a:ea typeface="+mn-ea"/>
                <a:cs typeface="+mn-cs"/>
              </a:rPr>
              <a:t>) called for national governments to continue to develop “people-centred” disaster risk and emergency management mechanisms in order to make communities more resilient to such incidents (</a:t>
            </a:r>
            <a:r>
              <a:rPr lang="en-GB" sz="1080" kern="1200" dirty="0" err="1">
                <a:solidFill>
                  <a:schemeClr val="tx1"/>
                </a:solidFill>
                <a:effectLst/>
                <a:latin typeface="+mn-lt"/>
                <a:ea typeface="+mn-ea"/>
                <a:cs typeface="+mn-cs"/>
              </a:rPr>
              <a:t>UNISDR</a:t>
            </a:r>
            <a:r>
              <a:rPr lang="en-GB" sz="1080" kern="1200" dirty="0">
                <a:solidFill>
                  <a:schemeClr val="tx1"/>
                </a:solidFill>
                <a:effectLst/>
                <a:latin typeface="+mn-lt"/>
                <a:ea typeface="+mn-ea"/>
                <a:cs typeface="+mn-cs"/>
              </a:rPr>
              <a:t> 2015).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This lesson focuses on how human behaviour is influenced by the communication strategies adopted by emergency managers during crises. Specifically, it explores: a) </a:t>
            </a:r>
            <a:r>
              <a:rPr lang="en-GB" sz="1080" i="1" kern="1200" dirty="0">
                <a:solidFill>
                  <a:schemeClr val="tx1"/>
                </a:solidFill>
                <a:effectLst/>
                <a:latin typeface="+mn-lt"/>
                <a:ea typeface="+mn-ea"/>
                <a:cs typeface="+mn-cs"/>
              </a:rPr>
              <a:t>how</a:t>
            </a:r>
            <a:r>
              <a:rPr lang="en-GB" sz="1080" kern="1200" dirty="0">
                <a:solidFill>
                  <a:schemeClr val="tx1"/>
                </a:solidFill>
                <a:effectLst/>
                <a:latin typeface="+mn-lt"/>
                <a:ea typeface="+mn-ea"/>
                <a:cs typeface="+mn-cs"/>
              </a:rPr>
              <a:t> key decisions are communicated by relevant stakeholders to members of the public and b) how members of the public are likely to </a:t>
            </a:r>
            <a:r>
              <a:rPr lang="en-GB" sz="1080" i="1" kern="1200" dirty="0">
                <a:solidFill>
                  <a:schemeClr val="tx1"/>
                </a:solidFill>
                <a:effectLst/>
                <a:latin typeface="+mn-lt"/>
                <a:ea typeface="+mn-ea"/>
                <a:cs typeface="+mn-cs"/>
              </a:rPr>
              <a:t>respond* to* and* act</a:t>
            </a:r>
            <a:r>
              <a:rPr lang="en-GB" sz="1080" kern="1200" dirty="0">
                <a:solidFill>
                  <a:schemeClr val="tx1"/>
                </a:solidFill>
                <a:effectLst/>
                <a:latin typeface="+mn-lt"/>
                <a:ea typeface="+mn-ea"/>
                <a:cs typeface="+mn-cs"/>
              </a:rPr>
              <a:t> upon these crisis messages.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5</a:t>
            </a:fld>
            <a:endParaRPr lang="sv-SE" dirty="0"/>
          </a:p>
        </p:txBody>
      </p:sp>
    </p:spTree>
    <p:extLst>
      <p:ext uri="{BB962C8B-B14F-4D97-AF65-F5344CB8AC3E}">
        <p14:creationId xmlns:p14="http://schemas.microsoft.com/office/powerpoint/2010/main" val="33714667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0" y="685800"/>
            <a:ext cx="1968500" cy="1106488"/>
          </a:xfrm>
        </p:spPr>
      </p:sp>
      <p:sp>
        <p:nvSpPr>
          <p:cNvPr id="3" name="Notes Placeholder 2"/>
          <p:cNvSpPr>
            <a:spLocks noGrp="1"/>
          </p:cNvSpPr>
          <p:nvPr>
            <p:ph type="body" idx="1"/>
          </p:nvPr>
        </p:nvSpPr>
        <p:spPr>
          <a:xfrm>
            <a:off x="685800" y="2051720"/>
            <a:ext cx="5486400" cy="4114800"/>
          </a:xfrm>
        </p:spPr>
        <p:txBody>
          <a:bodyPr/>
          <a:lstStyle/>
          <a:p>
            <a:r>
              <a:rPr lang="en-GB" sz="1080" kern="1200" dirty="0">
                <a:solidFill>
                  <a:schemeClr val="tx1"/>
                </a:solidFill>
                <a:effectLst/>
                <a:latin typeface="+mn-lt"/>
                <a:ea typeface="+mn-ea"/>
                <a:cs typeface="+mn-cs"/>
              </a:rPr>
              <a:t>Emergency managers should </a:t>
            </a:r>
            <a:r>
              <a:rPr lang="en-GB" sz="1080" b="1" kern="1200" dirty="0">
                <a:solidFill>
                  <a:schemeClr val="tx1"/>
                </a:solidFill>
                <a:effectLst/>
                <a:latin typeface="+mn-lt"/>
                <a:ea typeface="+mn-ea"/>
                <a:cs typeface="+mn-cs"/>
              </a:rPr>
              <a:t>assess the information needs and behaviours of the public at all stages of the disaster</a:t>
            </a:r>
            <a:r>
              <a:rPr lang="en-GB" sz="1080" kern="1200" dirty="0">
                <a:solidFill>
                  <a:schemeClr val="tx1"/>
                </a:solidFill>
                <a:effectLst/>
                <a:latin typeface="+mn-lt"/>
                <a:ea typeface="+mn-ea"/>
                <a:cs typeface="+mn-cs"/>
              </a:rPr>
              <a:t> in order to maximise the impact of messages sent by their agencies. Desired behavioural changes (e.g. evacuation instructions) are most likely to occur if extensive information is shared about disaster preparedness at the early stages of the cycle.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Shared responsibility</a:t>
            </a:r>
            <a:r>
              <a:rPr lang="en-GB" sz="1080" kern="1200" dirty="0">
                <a:solidFill>
                  <a:schemeClr val="tx1"/>
                </a:solidFill>
                <a:effectLst/>
                <a:latin typeface="+mn-lt"/>
                <a:ea typeface="+mn-ea"/>
                <a:cs typeface="+mn-cs"/>
              </a:rPr>
              <a:t> towards </a:t>
            </a:r>
            <a:r>
              <a:rPr lang="en-GB" sz="1080" kern="1200" dirty="0" err="1">
                <a:solidFill>
                  <a:schemeClr val="tx1"/>
                </a:solidFill>
                <a:effectLst/>
                <a:latin typeface="+mn-lt"/>
                <a:ea typeface="+mn-ea"/>
                <a:cs typeface="+mn-cs"/>
              </a:rPr>
              <a:t>DRR</a:t>
            </a:r>
            <a:r>
              <a:rPr lang="en-GB" sz="1080" kern="1200" dirty="0">
                <a:solidFill>
                  <a:schemeClr val="tx1"/>
                </a:solidFill>
                <a:effectLst/>
                <a:latin typeface="+mn-lt"/>
                <a:ea typeface="+mn-ea"/>
                <a:cs typeface="+mn-cs"/>
              </a:rPr>
              <a:t> should be extended into the field of crisis communication. Key agencies are likely to remain the most trusted sources of information during crisis situations. At the same time, social media helps these organisations build situational awareness through the crowdsourcing of crisis information, as well as pushing information that offers advice and reassurance to those affected by such incidents. They can also help empower local communities and build resilience towards disasters.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Key agencies should collaborate with other emergency services and civil society</a:t>
            </a:r>
            <a:r>
              <a:rPr lang="en-GB" sz="1080" kern="1200" dirty="0">
                <a:solidFill>
                  <a:schemeClr val="tx1"/>
                </a:solidFill>
                <a:effectLst/>
                <a:latin typeface="+mn-lt"/>
                <a:ea typeface="+mn-ea"/>
                <a:cs typeface="+mn-cs"/>
              </a:rPr>
              <a:t> organisations to ensure that these messages are clear, consistent and accurate. Such messages are much more likely to be acted upon by members of the public who live in disaster prone areas.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Radio, television, newspapers and telephone calls remain important channels</a:t>
            </a:r>
            <a:r>
              <a:rPr lang="en-GB" sz="1080" kern="1200" dirty="0">
                <a:solidFill>
                  <a:schemeClr val="tx1"/>
                </a:solidFill>
                <a:effectLst/>
                <a:latin typeface="+mn-lt"/>
                <a:ea typeface="+mn-ea"/>
                <a:cs typeface="+mn-cs"/>
              </a:rPr>
              <a:t> for those unable or unwilling to access new media technologies. They are also seen as </a:t>
            </a:r>
            <a:r>
              <a:rPr lang="en-GB" sz="1080" b="1" kern="1200" dirty="0">
                <a:solidFill>
                  <a:schemeClr val="tx1"/>
                </a:solidFill>
                <a:effectLst/>
                <a:latin typeface="+mn-lt"/>
                <a:ea typeface="+mn-ea"/>
                <a:cs typeface="+mn-cs"/>
              </a:rPr>
              <a:t>trusted </a:t>
            </a:r>
            <a:r>
              <a:rPr lang="en-GB" sz="1080" kern="1200" dirty="0">
                <a:solidFill>
                  <a:schemeClr val="tx1"/>
                </a:solidFill>
                <a:effectLst/>
                <a:latin typeface="+mn-lt"/>
                <a:ea typeface="+mn-ea"/>
                <a:cs typeface="+mn-cs"/>
              </a:rPr>
              <a:t>sources of information </a:t>
            </a:r>
            <a:r>
              <a:rPr lang="en-GB" sz="1080" b="1" kern="1200" dirty="0">
                <a:solidFill>
                  <a:schemeClr val="tx1"/>
                </a:solidFill>
                <a:effectLst/>
                <a:latin typeface="+mn-lt"/>
                <a:ea typeface="+mn-ea"/>
                <a:cs typeface="+mn-cs"/>
              </a:rPr>
              <a:t>during crisis situations</a:t>
            </a:r>
            <a:r>
              <a:rPr lang="en-GB" sz="1080" kern="1200" dirty="0">
                <a:solidFill>
                  <a:schemeClr val="tx1"/>
                </a:solidFill>
                <a:effectLst/>
                <a:latin typeface="+mn-lt"/>
                <a:ea typeface="+mn-ea"/>
                <a:cs typeface="+mn-cs"/>
              </a:rPr>
              <a:t>. They may also be more reliable in the immediate aftermath of man-made or natural disasters, when there may be </a:t>
            </a:r>
            <a:r>
              <a:rPr lang="en-GB" sz="1080" b="1" kern="1200" dirty="0">
                <a:solidFill>
                  <a:schemeClr val="tx1"/>
                </a:solidFill>
                <a:effectLst/>
                <a:latin typeface="+mn-lt"/>
                <a:ea typeface="+mn-ea"/>
                <a:cs typeface="+mn-cs"/>
              </a:rPr>
              <a:t>technological limitations</a:t>
            </a:r>
            <a:r>
              <a:rPr lang="en-GB" sz="1080" kern="1200" dirty="0">
                <a:solidFill>
                  <a:schemeClr val="tx1"/>
                </a:solidFill>
                <a:effectLst/>
                <a:latin typeface="+mn-lt"/>
                <a:ea typeface="+mn-ea"/>
                <a:cs typeface="+mn-cs"/>
              </a:rPr>
              <a:t> or breakdown.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Emergency management communicators should therefore </a:t>
            </a:r>
            <a:r>
              <a:rPr lang="en-GB" sz="1080" b="1" kern="1200" dirty="0">
                <a:solidFill>
                  <a:schemeClr val="tx1"/>
                </a:solidFill>
                <a:effectLst/>
                <a:latin typeface="+mn-lt"/>
                <a:ea typeface="+mn-ea"/>
                <a:cs typeface="+mn-cs"/>
              </a:rPr>
              <a:t>target those communication platforms that are most commonly used</a:t>
            </a:r>
            <a:r>
              <a:rPr lang="en-GB" sz="1080" kern="1200" dirty="0">
                <a:solidFill>
                  <a:schemeClr val="tx1"/>
                </a:solidFill>
                <a:effectLst/>
                <a:latin typeface="+mn-lt"/>
                <a:ea typeface="+mn-ea"/>
                <a:cs typeface="+mn-cs"/>
              </a:rPr>
              <a:t> by residents in disaster-affected areas in order to maximise the reach of their content. They should also focus on those communication channels that may be </a:t>
            </a:r>
            <a:r>
              <a:rPr lang="en-GB" sz="1080" b="1" kern="1200" dirty="0">
                <a:solidFill>
                  <a:schemeClr val="tx1"/>
                </a:solidFill>
                <a:effectLst/>
                <a:latin typeface="+mn-lt"/>
                <a:ea typeface="+mn-ea"/>
                <a:cs typeface="+mn-cs"/>
              </a:rPr>
              <a:t>more resilient and effective</a:t>
            </a:r>
            <a:r>
              <a:rPr lang="en-GB" sz="1080" kern="1200" dirty="0">
                <a:solidFill>
                  <a:schemeClr val="tx1"/>
                </a:solidFill>
                <a:effectLst/>
                <a:latin typeface="+mn-lt"/>
                <a:ea typeface="+mn-ea"/>
                <a:cs typeface="+mn-cs"/>
              </a:rPr>
              <a:t> in the immediate aftermath of a man-made or natural disaster.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A strategic communication mix </a:t>
            </a:r>
            <a:r>
              <a:rPr lang="en-GB" sz="1080" b="1" kern="1200" dirty="0">
                <a:solidFill>
                  <a:schemeClr val="tx1"/>
                </a:solidFill>
                <a:effectLst/>
                <a:latin typeface="+mn-lt"/>
                <a:ea typeface="+mn-ea"/>
                <a:cs typeface="+mn-cs"/>
              </a:rPr>
              <a:t>of social media, traditional media, and low-tech communication channels </a:t>
            </a:r>
            <a:r>
              <a:rPr lang="en-GB" sz="1080" kern="1200" dirty="0">
                <a:solidFill>
                  <a:schemeClr val="tx1"/>
                </a:solidFill>
                <a:effectLst/>
                <a:latin typeface="+mn-lt"/>
                <a:ea typeface="+mn-ea"/>
                <a:cs typeface="+mn-cs"/>
              </a:rPr>
              <a:t>(such as face-to-face meetings) should ideally be employed </a:t>
            </a:r>
            <a:r>
              <a:rPr lang="en-GB" sz="1080" b="1" kern="1200" dirty="0">
                <a:solidFill>
                  <a:schemeClr val="tx1"/>
                </a:solidFill>
                <a:effectLst/>
                <a:latin typeface="+mn-lt"/>
                <a:ea typeface="+mn-ea"/>
                <a:cs typeface="+mn-cs"/>
              </a:rPr>
              <a:t>at all stages </a:t>
            </a:r>
            <a:r>
              <a:rPr lang="en-GB" sz="1080" kern="1200" dirty="0">
                <a:solidFill>
                  <a:schemeClr val="tx1"/>
                </a:solidFill>
                <a:effectLst/>
                <a:latin typeface="+mn-lt"/>
                <a:ea typeface="+mn-ea"/>
                <a:cs typeface="+mn-cs"/>
              </a:rPr>
              <a:t>of man-made or natural disasters. While it is misleading to suggest that there is a ‘killer app’ in terms of crisis communication, it is important to fully consider the potential use of social media to correct rumours and disinformation.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Evaluation and reflection</a:t>
            </a:r>
            <a:r>
              <a:rPr lang="en-GB" sz="1080" kern="1200" dirty="0">
                <a:solidFill>
                  <a:schemeClr val="tx1"/>
                </a:solidFill>
                <a:effectLst/>
                <a:latin typeface="+mn-lt"/>
                <a:ea typeface="+mn-ea"/>
                <a:cs typeface="+mn-cs"/>
              </a:rPr>
              <a:t> should be critical components of crisis communication practices at both the individual and organisational levels. Lessons learnt from previous incidents should help inform future communication plans for man-made and natural disasters. </a:t>
            </a:r>
          </a:p>
          <a:p>
            <a:r>
              <a:rPr lang="en-GB" sz="1080" kern="1200" dirty="0">
                <a:solidFill>
                  <a:schemeClr val="tx1"/>
                </a:solidFill>
                <a:effectLst/>
                <a:latin typeface="+mn-lt"/>
                <a:ea typeface="+mn-ea"/>
                <a:cs typeface="+mn-cs"/>
              </a:rPr>
              <a:t>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50</a:t>
            </a:fld>
            <a:endParaRPr lang="sv-SE" dirty="0"/>
          </a:p>
        </p:txBody>
      </p:sp>
    </p:spTree>
    <p:extLst>
      <p:ext uri="{BB962C8B-B14F-4D97-AF65-F5344CB8AC3E}">
        <p14:creationId xmlns:p14="http://schemas.microsoft.com/office/powerpoint/2010/main" val="116811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What affects negatively the ability of emergency managers to contain the extent and impact of disasters is the disruption of information relations. This is particularly salient in the case of disasters with </a:t>
            </a:r>
            <a:r>
              <a:rPr lang="en-GB" sz="1080" b="1" kern="1200" dirty="0">
                <a:solidFill>
                  <a:schemeClr val="tx1"/>
                </a:solidFill>
                <a:effectLst/>
                <a:latin typeface="+mn-lt"/>
                <a:ea typeface="+mn-ea"/>
                <a:cs typeface="+mn-cs"/>
              </a:rPr>
              <a:t>cascading effects</a:t>
            </a:r>
            <a:r>
              <a:rPr lang="en-GB" sz="1080" kern="1200" dirty="0">
                <a:solidFill>
                  <a:schemeClr val="tx1"/>
                </a:solidFill>
                <a:effectLst/>
                <a:latin typeface="+mn-lt"/>
                <a:ea typeface="+mn-ea"/>
                <a:cs typeface="+mn-cs"/>
              </a:rPr>
              <a:t>. </a:t>
            </a:r>
            <a:r>
              <a:rPr lang="en-GB" sz="1080" kern="1200" dirty="0" err="1">
                <a:solidFill>
                  <a:schemeClr val="tx1"/>
                </a:solidFill>
                <a:effectLst/>
                <a:latin typeface="+mn-lt"/>
                <a:ea typeface="+mn-ea"/>
                <a:cs typeface="+mn-cs"/>
              </a:rPr>
              <a:t>CascEff</a:t>
            </a:r>
            <a:r>
              <a:rPr lang="en-GB" sz="1080" kern="1200" dirty="0">
                <a:solidFill>
                  <a:schemeClr val="tx1"/>
                </a:solidFill>
                <a:effectLst/>
                <a:latin typeface="+mn-lt"/>
                <a:ea typeface="+mn-ea"/>
                <a:cs typeface="+mn-cs"/>
              </a:rPr>
              <a:t> researchers defined </a:t>
            </a:r>
            <a:r>
              <a:rPr lang="en-GB" sz="1080" b="1" kern="1200" dirty="0">
                <a:solidFill>
                  <a:schemeClr val="tx1"/>
                </a:solidFill>
                <a:effectLst/>
                <a:latin typeface="+mn-lt"/>
                <a:ea typeface="+mn-ea"/>
                <a:cs typeface="+mn-cs"/>
              </a:rPr>
              <a:t>cascading effects</a:t>
            </a:r>
            <a:r>
              <a:rPr lang="en-GB" sz="1080" kern="1200" dirty="0">
                <a:solidFill>
                  <a:schemeClr val="tx1"/>
                </a:solidFill>
                <a:effectLst/>
                <a:latin typeface="+mn-lt"/>
                <a:ea typeface="+mn-ea"/>
                <a:cs typeface="+mn-cs"/>
              </a:rPr>
              <a:t> as the </a:t>
            </a:r>
            <a:r>
              <a:rPr lang="en-GB" sz="1080" i="1" kern="1200" dirty="0">
                <a:solidFill>
                  <a:schemeClr val="tx1"/>
                </a:solidFill>
                <a:effectLst/>
                <a:latin typeface="+mn-lt"/>
                <a:ea typeface="+mn-ea"/>
                <a:cs typeface="+mn-cs"/>
              </a:rPr>
              <a:t>impacts</a:t>
            </a:r>
            <a:r>
              <a:rPr lang="en-GB" sz="1080" kern="1200" dirty="0">
                <a:solidFill>
                  <a:schemeClr val="tx1"/>
                </a:solidFill>
                <a:effectLst/>
                <a:latin typeface="+mn-lt"/>
                <a:ea typeface="+mn-ea"/>
                <a:cs typeface="+mn-cs"/>
              </a:rPr>
              <a:t> of an initiating event where:</a:t>
            </a:r>
          </a:p>
          <a:p>
            <a:r>
              <a:rPr lang="en-GB" sz="1080" kern="1200" dirty="0">
                <a:solidFill>
                  <a:schemeClr val="tx1"/>
                </a:solidFill>
                <a:effectLst/>
                <a:latin typeface="+mn-lt"/>
                <a:ea typeface="+mn-ea"/>
                <a:cs typeface="+mn-cs"/>
              </a:rPr>
              <a:t> </a:t>
            </a:r>
          </a:p>
          <a:p>
            <a:pPr marL="228600" indent="-228600">
              <a:buAutoNum type="arabicParenR"/>
            </a:pPr>
            <a:r>
              <a:rPr lang="en-GB" sz="1080" kern="1200" dirty="0">
                <a:solidFill>
                  <a:schemeClr val="tx1"/>
                </a:solidFill>
                <a:effectLst/>
                <a:latin typeface="+mn-lt"/>
                <a:ea typeface="+mn-ea"/>
                <a:cs typeface="+mn-cs"/>
              </a:rPr>
              <a:t>system dependencies lead to impacts </a:t>
            </a:r>
            <a:r>
              <a:rPr lang="en-GB" sz="1080" b="1" kern="1200" dirty="0">
                <a:solidFill>
                  <a:schemeClr val="tx1"/>
                </a:solidFill>
                <a:effectLst/>
                <a:latin typeface="+mn-lt"/>
                <a:ea typeface="+mn-ea"/>
                <a:cs typeface="+mn-cs"/>
              </a:rPr>
              <a:t>propagating to other systems</a:t>
            </a:r>
            <a:r>
              <a:rPr lang="en-GB" sz="1080" kern="1200" dirty="0">
                <a:solidFill>
                  <a:schemeClr val="tx1"/>
                </a:solidFill>
                <a:effectLst/>
                <a:latin typeface="+mn-lt"/>
                <a:ea typeface="+mn-ea"/>
                <a:cs typeface="+mn-cs"/>
              </a:rPr>
              <a:t>, and</a:t>
            </a:r>
          </a:p>
          <a:p>
            <a:pPr marL="228600" indent="-228600">
              <a:buAutoNum type="arabicParenR"/>
            </a:pPr>
            <a:r>
              <a:rPr lang="en-GB" sz="1080" kern="1200" dirty="0">
                <a:solidFill>
                  <a:schemeClr val="tx1"/>
                </a:solidFill>
                <a:effectLst/>
                <a:latin typeface="+mn-lt"/>
                <a:ea typeface="+mn-ea"/>
                <a:cs typeface="+mn-cs"/>
              </a:rPr>
              <a:t>the </a:t>
            </a:r>
            <a:r>
              <a:rPr lang="en-GB" sz="1080" b="1" kern="1200" dirty="0">
                <a:solidFill>
                  <a:schemeClr val="tx1"/>
                </a:solidFill>
                <a:effectLst/>
                <a:latin typeface="+mn-lt"/>
                <a:ea typeface="+mn-ea"/>
                <a:cs typeface="+mn-cs"/>
              </a:rPr>
              <a:t>combined impacts</a:t>
            </a:r>
            <a:r>
              <a:rPr lang="en-GB" sz="1080" kern="1200" dirty="0">
                <a:solidFill>
                  <a:schemeClr val="tx1"/>
                </a:solidFill>
                <a:effectLst/>
                <a:latin typeface="+mn-lt"/>
                <a:ea typeface="+mn-ea"/>
                <a:cs typeface="+mn-cs"/>
              </a:rPr>
              <a:t> of the propagated events are of greater consequences than the root impacts; and</a:t>
            </a:r>
          </a:p>
          <a:p>
            <a:pPr marL="228600" indent="-228600">
              <a:buAutoNum type="arabicParenR"/>
            </a:pPr>
            <a:r>
              <a:rPr lang="en-GB" sz="1080" b="1" kern="1200" dirty="0">
                <a:solidFill>
                  <a:schemeClr val="tx1"/>
                </a:solidFill>
                <a:effectLst/>
                <a:latin typeface="+mn-lt"/>
                <a:ea typeface="+mn-ea"/>
                <a:cs typeface="+mn-cs"/>
              </a:rPr>
              <a:t>multiple stakeholders</a:t>
            </a:r>
            <a:r>
              <a:rPr lang="en-GB" sz="1080" kern="1200" dirty="0">
                <a:solidFill>
                  <a:schemeClr val="tx1"/>
                </a:solidFill>
                <a:effectLst/>
                <a:latin typeface="+mn-lt"/>
                <a:ea typeface="+mn-ea"/>
                <a:cs typeface="+mn-cs"/>
              </a:rPr>
              <a:t> and/or responders are involved (</a:t>
            </a:r>
            <a:r>
              <a:rPr lang="en-GB" sz="1080" kern="1200" dirty="0" err="1">
                <a:solidFill>
                  <a:schemeClr val="tx1"/>
                </a:solidFill>
                <a:effectLst/>
                <a:latin typeface="+mn-lt"/>
                <a:ea typeface="+mn-ea"/>
                <a:cs typeface="+mn-cs"/>
              </a:rPr>
              <a:t>Lönnermark</a:t>
            </a:r>
            <a:r>
              <a:rPr lang="en-GB" sz="1080" kern="1200" dirty="0">
                <a:solidFill>
                  <a:schemeClr val="tx1"/>
                </a:solidFill>
                <a:effectLst/>
                <a:latin typeface="+mn-lt"/>
                <a:ea typeface="+mn-ea"/>
                <a:cs typeface="+mn-cs"/>
              </a:rPr>
              <a:t> et al. 2016 [</a:t>
            </a:r>
            <a:r>
              <a:rPr lang="en-GB" sz="1080" kern="1200" dirty="0" err="1">
                <a:solidFill>
                  <a:schemeClr val="tx1"/>
                </a:solidFill>
                <a:effectLst/>
                <a:latin typeface="+mn-lt"/>
                <a:ea typeface="+mn-ea"/>
                <a:cs typeface="+mn-cs"/>
              </a:rPr>
              <a:t>D1.6</a:t>
            </a:r>
            <a:r>
              <a:rPr lang="en-GB" sz="1080" kern="1200" dirty="0">
                <a:solidFill>
                  <a:schemeClr val="tx1"/>
                </a:solidFill>
                <a:effectLst/>
                <a:latin typeface="+mn-lt"/>
                <a:ea typeface="+mn-ea"/>
                <a:cs typeface="+mn-cs"/>
              </a:rPr>
              <a:t>]: 7).</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The most common triggers of cascading effects during man-made and natural disasters are the </a:t>
            </a:r>
            <a:r>
              <a:rPr lang="en-GB" sz="1080" b="1" kern="1200" dirty="0">
                <a:solidFill>
                  <a:schemeClr val="tx1"/>
                </a:solidFill>
                <a:effectLst/>
                <a:latin typeface="+mn-lt"/>
                <a:ea typeface="+mn-ea"/>
                <a:cs typeface="+mn-cs"/>
              </a:rPr>
              <a:t>congestion of telecommunication networks</a:t>
            </a:r>
            <a:r>
              <a:rPr lang="en-GB" sz="1080" kern="1200" dirty="0">
                <a:solidFill>
                  <a:schemeClr val="tx1"/>
                </a:solidFill>
                <a:effectLst/>
                <a:latin typeface="+mn-lt"/>
                <a:ea typeface="+mn-ea"/>
                <a:cs typeface="+mn-cs"/>
              </a:rPr>
              <a:t> or the </a:t>
            </a:r>
            <a:r>
              <a:rPr lang="en-GB" sz="1080" b="1" kern="1200" dirty="0">
                <a:solidFill>
                  <a:schemeClr val="tx1"/>
                </a:solidFill>
                <a:effectLst/>
                <a:latin typeface="+mn-lt"/>
                <a:ea typeface="+mn-ea"/>
                <a:cs typeface="+mn-cs"/>
              </a:rPr>
              <a:t>misinterpretations </a:t>
            </a:r>
            <a:r>
              <a:rPr lang="en-GB" sz="1080" kern="1200" dirty="0">
                <a:solidFill>
                  <a:schemeClr val="tx1"/>
                </a:solidFill>
                <a:effectLst/>
                <a:latin typeface="+mn-lt"/>
                <a:ea typeface="+mn-ea"/>
                <a:cs typeface="+mn-cs"/>
              </a:rPr>
              <a:t>of crisis messages by members of the public (Hagen et al., 2015; </a:t>
            </a:r>
            <a:r>
              <a:rPr lang="en-GB" sz="1080" kern="1200" dirty="0" err="1">
                <a:solidFill>
                  <a:schemeClr val="tx1"/>
                </a:solidFill>
                <a:effectLst/>
                <a:latin typeface="+mn-lt"/>
                <a:ea typeface="+mn-ea"/>
                <a:cs typeface="+mn-cs"/>
              </a:rPr>
              <a:t>Nowell</a:t>
            </a:r>
            <a:r>
              <a:rPr lang="en-GB" sz="1080" kern="1200" dirty="0">
                <a:solidFill>
                  <a:schemeClr val="tx1"/>
                </a:solidFill>
                <a:effectLst/>
                <a:latin typeface="+mn-lt"/>
                <a:ea typeface="+mn-ea"/>
                <a:cs typeface="+mn-cs"/>
              </a:rPr>
              <a:t> and Steelman, 2015; </a:t>
            </a:r>
            <a:r>
              <a:rPr lang="en-GB" sz="1080" kern="1200" dirty="0" err="1">
                <a:solidFill>
                  <a:schemeClr val="tx1"/>
                </a:solidFill>
                <a:effectLst/>
                <a:latin typeface="+mn-lt"/>
                <a:ea typeface="+mn-ea"/>
                <a:cs typeface="+mn-cs"/>
              </a:rPr>
              <a:t>Pescaroli</a:t>
            </a:r>
            <a:r>
              <a:rPr lang="en-GB" sz="1080" kern="1200" dirty="0">
                <a:solidFill>
                  <a:schemeClr val="tx1"/>
                </a:solidFill>
                <a:effectLst/>
                <a:latin typeface="+mn-lt"/>
                <a:ea typeface="+mn-ea"/>
                <a:cs typeface="+mn-cs"/>
              </a:rPr>
              <a:t> and Alexander, 2014). </a:t>
            </a:r>
            <a:r>
              <a:rPr lang="en-GB" sz="1080" b="1" kern="1200" dirty="0">
                <a:solidFill>
                  <a:schemeClr val="tx1"/>
                </a:solidFill>
                <a:effectLst/>
                <a:latin typeface="+mn-lt"/>
                <a:ea typeface="+mn-ea"/>
                <a:cs typeface="+mn-cs"/>
              </a:rPr>
              <a:t>Similarly, the interruption of information flow between functionally interdependent actors has been identified as one of the most common triggers of cascading events during large-scale disasters</a:t>
            </a:r>
            <a:r>
              <a:rPr lang="en-GB" sz="1080" kern="1200" dirty="0">
                <a:solidFill>
                  <a:schemeClr val="tx1"/>
                </a:solidFill>
                <a:effectLst/>
                <a:latin typeface="+mn-lt"/>
                <a:ea typeface="+mn-ea"/>
                <a:cs typeface="+mn-cs"/>
              </a:rPr>
              <a:t>, such as the 2011 </a:t>
            </a:r>
            <a:r>
              <a:rPr lang="en-GB" sz="1080" kern="1200" dirty="0" err="1">
                <a:solidFill>
                  <a:schemeClr val="tx1"/>
                </a:solidFill>
                <a:effectLst/>
                <a:latin typeface="+mn-lt"/>
                <a:ea typeface="+mn-ea"/>
                <a:cs typeface="+mn-cs"/>
              </a:rPr>
              <a:t>Tōhoku</a:t>
            </a:r>
            <a:r>
              <a:rPr lang="en-GB" sz="1080" kern="1200" dirty="0">
                <a:solidFill>
                  <a:schemeClr val="tx1"/>
                </a:solidFill>
                <a:effectLst/>
                <a:latin typeface="+mn-lt"/>
                <a:ea typeface="+mn-ea"/>
                <a:cs typeface="+mn-cs"/>
              </a:rPr>
              <a:t> earthquake and tsunami in Japan and the 2005 London bombings (known as 7/7) (Hagen et al., 2015).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Coordination and information-sharing between emergency managers and key stakeholders in such incidents are often subject to delays, due to telecommunication networks becoming congested in the wake of these crises (</a:t>
            </a:r>
            <a:r>
              <a:rPr lang="en-GB" sz="1080" kern="1200" dirty="0" err="1">
                <a:solidFill>
                  <a:schemeClr val="tx1"/>
                </a:solidFill>
                <a:effectLst/>
                <a:latin typeface="+mn-lt"/>
                <a:ea typeface="+mn-ea"/>
                <a:cs typeface="+mn-cs"/>
              </a:rPr>
              <a:t>Zaisa</a:t>
            </a:r>
            <a:r>
              <a:rPr lang="en-GB" sz="1080" kern="1200" dirty="0">
                <a:solidFill>
                  <a:schemeClr val="tx1"/>
                </a:solidFill>
                <a:effectLst/>
                <a:latin typeface="+mn-lt"/>
                <a:ea typeface="+mn-ea"/>
                <a:cs typeface="+mn-cs"/>
              </a:rPr>
              <a:t> et al., 2015). </a:t>
            </a:r>
          </a:p>
          <a:p>
            <a:r>
              <a:rPr lang="en-GB" sz="1080" kern="1200" dirty="0">
                <a:solidFill>
                  <a:schemeClr val="tx1"/>
                </a:solidFill>
                <a:effectLst/>
                <a:latin typeface="+mn-lt"/>
                <a:ea typeface="+mn-ea"/>
                <a:cs typeface="+mn-cs"/>
              </a:rPr>
              <a:t>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6</a:t>
            </a:fld>
            <a:endParaRPr lang="sv-SE" dirty="0"/>
          </a:p>
        </p:txBody>
      </p:sp>
    </p:spTree>
    <p:extLst>
      <p:ext uri="{BB962C8B-B14F-4D97-AF65-F5344CB8AC3E}">
        <p14:creationId xmlns:p14="http://schemas.microsoft.com/office/powerpoint/2010/main" val="1313199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25" y="685800"/>
            <a:ext cx="2555875" cy="1438275"/>
          </a:xfrm>
        </p:spPr>
      </p:sp>
      <p:sp>
        <p:nvSpPr>
          <p:cNvPr id="3" name="Notes Placeholder 2"/>
          <p:cNvSpPr>
            <a:spLocks noGrp="1"/>
          </p:cNvSpPr>
          <p:nvPr>
            <p:ph type="body" idx="1"/>
          </p:nvPr>
        </p:nvSpPr>
        <p:spPr>
          <a:xfrm>
            <a:off x="990600" y="2555776"/>
            <a:ext cx="5486400" cy="4114800"/>
          </a:xfrm>
        </p:spPr>
        <p:txBody>
          <a:bodyPr/>
          <a:lstStyle/>
          <a:p>
            <a:r>
              <a:rPr lang="en-GB" sz="1080" kern="1200" dirty="0">
                <a:solidFill>
                  <a:schemeClr val="tx1"/>
                </a:solidFill>
                <a:effectLst/>
                <a:latin typeface="+mn-lt"/>
                <a:ea typeface="+mn-ea"/>
                <a:cs typeface="+mn-cs"/>
              </a:rPr>
              <a:t>This type of vulnerability in the </a:t>
            </a:r>
            <a:r>
              <a:rPr lang="en-GB" sz="1080" b="1" kern="1200" dirty="0">
                <a:solidFill>
                  <a:schemeClr val="tx1"/>
                </a:solidFill>
                <a:effectLst/>
                <a:latin typeface="+mn-lt"/>
                <a:ea typeface="+mn-ea"/>
                <a:cs typeface="+mn-cs"/>
              </a:rPr>
              <a:t>socio-technical system</a:t>
            </a:r>
            <a:r>
              <a:rPr lang="en-GB" sz="1080" kern="1200" dirty="0">
                <a:solidFill>
                  <a:schemeClr val="tx1"/>
                </a:solidFill>
                <a:effectLst/>
                <a:latin typeface="+mn-lt"/>
                <a:ea typeface="+mn-ea"/>
                <a:cs typeface="+mn-cs"/>
              </a:rPr>
              <a:t> is an inevitable consequence of the </a:t>
            </a:r>
            <a:r>
              <a:rPr lang="en-GB" sz="1080" b="1" kern="1200" dirty="0">
                <a:solidFill>
                  <a:schemeClr val="tx1"/>
                </a:solidFill>
                <a:effectLst/>
                <a:latin typeface="+mn-lt"/>
                <a:ea typeface="+mn-ea"/>
                <a:cs typeface="+mn-cs"/>
              </a:rPr>
              <a:t>pervasiveness of communications infrastructures </a:t>
            </a:r>
            <a:r>
              <a:rPr lang="en-GB" sz="1080" kern="1200" dirty="0">
                <a:solidFill>
                  <a:schemeClr val="tx1"/>
                </a:solidFill>
                <a:effectLst/>
                <a:latin typeface="+mn-lt"/>
                <a:ea typeface="+mn-ea"/>
                <a:cs typeface="+mn-cs"/>
              </a:rPr>
              <a:t>and their increasingly important role in the management of other critical infrastructures in contemporary societies (Zimmerman et al., 2009).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Information relations no longer solely refer to the linkages between the blue light organisations that respond to man-made and natural disasters.</a:t>
            </a:r>
            <a:r>
              <a:rPr lang="en-GB" sz="1080" kern="1200" dirty="0">
                <a:solidFill>
                  <a:schemeClr val="tx1"/>
                </a:solidFill>
                <a:effectLst/>
                <a:latin typeface="+mn-lt"/>
                <a:ea typeface="+mn-ea"/>
                <a:cs typeface="+mn-cs"/>
              </a:rPr>
              <a:t> The traditional </a:t>
            </a:r>
            <a:r>
              <a:rPr lang="en-GB" sz="1080" b="1" kern="1200" dirty="0">
                <a:solidFill>
                  <a:schemeClr val="tx1"/>
                </a:solidFill>
                <a:effectLst/>
                <a:latin typeface="+mn-lt"/>
                <a:ea typeface="+mn-ea"/>
                <a:cs typeface="+mn-cs"/>
              </a:rPr>
              <a:t>top-down</a:t>
            </a:r>
            <a:r>
              <a:rPr lang="en-GB" sz="1080" kern="1200" dirty="0">
                <a:solidFill>
                  <a:schemeClr val="tx1"/>
                </a:solidFill>
                <a:effectLst/>
                <a:latin typeface="+mn-lt"/>
                <a:ea typeface="+mn-ea"/>
                <a:cs typeface="+mn-cs"/>
              </a:rPr>
              <a:t> approach to emergency management (known as </a:t>
            </a:r>
            <a:r>
              <a:rPr lang="en-GB" sz="1080" b="1" kern="1200" dirty="0">
                <a:solidFill>
                  <a:schemeClr val="tx1"/>
                </a:solidFill>
                <a:effectLst/>
                <a:latin typeface="+mn-lt"/>
                <a:ea typeface="+mn-ea"/>
                <a:cs typeface="+mn-cs"/>
              </a:rPr>
              <a:t>‘command and control’</a:t>
            </a:r>
            <a:r>
              <a:rPr lang="en-GB" sz="1080" kern="1200" dirty="0">
                <a:solidFill>
                  <a:schemeClr val="tx1"/>
                </a:solidFill>
                <a:effectLst/>
                <a:latin typeface="+mn-lt"/>
                <a:ea typeface="+mn-ea"/>
                <a:cs typeface="+mn-cs"/>
              </a:rPr>
              <a:t>) has gradually been replaced by a multi-stakeholder approach with greater emphasis on information exchange with members of the public. Previously considered unreliable conduits of crisis information, citizens now play a key role in the collection and sharing of data that help crisis responders to develop situational awareness. However, this </a:t>
            </a:r>
            <a:r>
              <a:rPr lang="en-GB" sz="1080" b="1" kern="1200" dirty="0">
                <a:solidFill>
                  <a:schemeClr val="tx1"/>
                </a:solidFill>
                <a:effectLst/>
                <a:latin typeface="+mn-lt"/>
                <a:ea typeface="+mn-ea"/>
                <a:cs typeface="+mn-cs"/>
              </a:rPr>
              <a:t>‘shared responsibility’</a:t>
            </a:r>
            <a:r>
              <a:rPr lang="en-GB" sz="1080" kern="1200" dirty="0">
                <a:solidFill>
                  <a:schemeClr val="tx1"/>
                </a:solidFill>
                <a:effectLst/>
                <a:latin typeface="+mn-lt"/>
                <a:ea typeface="+mn-ea"/>
                <a:cs typeface="+mn-cs"/>
              </a:rPr>
              <a:t> does not mean that all citizen involvement in the information flows about ‘cascading disasters’ will help minimise further disruption of interdependent systems. Rumours, misinformation and disinformation spread by </a:t>
            </a:r>
            <a:r>
              <a:rPr lang="en-GB" sz="1080" b="1" kern="1200" dirty="0">
                <a:solidFill>
                  <a:schemeClr val="tx1"/>
                </a:solidFill>
                <a:effectLst/>
                <a:latin typeface="+mn-lt"/>
                <a:ea typeface="+mn-ea"/>
                <a:cs typeface="+mn-cs"/>
              </a:rPr>
              <a:t>citizens</a:t>
            </a:r>
            <a:r>
              <a:rPr lang="en-GB" sz="1080" kern="1200" dirty="0">
                <a:solidFill>
                  <a:schemeClr val="tx1"/>
                </a:solidFill>
                <a:effectLst/>
                <a:latin typeface="+mn-lt"/>
                <a:ea typeface="+mn-ea"/>
                <a:cs typeface="+mn-cs"/>
              </a:rPr>
              <a:t> on social media, or misinterpretations of official crisis messages by members of the public, may increase public anxiety, as have seen, for example, in the case of the English riots in August 2011 (Procter et al., 2013).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In this new context, the </a:t>
            </a:r>
            <a:r>
              <a:rPr lang="en-GB" sz="1080" b="1" kern="1200" dirty="0">
                <a:solidFill>
                  <a:schemeClr val="tx1"/>
                </a:solidFill>
                <a:effectLst/>
                <a:latin typeface="+mn-lt"/>
                <a:ea typeface="+mn-ea"/>
                <a:cs typeface="+mn-cs"/>
              </a:rPr>
              <a:t>reduction of uncertainty </a:t>
            </a:r>
            <a:r>
              <a:rPr lang="en-GB" sz="1080" kern="1200" dirty="0">
                <a:solidFill>
                  <a:schemeClr val="tx1"/>
                </a:solidFill>
                <a:effectLst/>
                <a:latin typeface="+mn-lt"/>
                <a:ea typeface="+mn-ea"/>
                <a:cs typeface="+mn-cs"/>
              </a:rPr>
              <a:t>amongst disaster-affected populations </a:t>
            </a:r>
            <a:r>
              <a:rPr lang="en-GB" sz="1080" b="1" kern="1200" dirty="0">
                <a:solidFill>
                  <a:schemeClr val="tx1"/>
                </a:solidFill>
                <a:effectLst/>
                <a:latin typeface="+mn-lt"/>
                <a:ea typeface="+mn-ea"/>
                <a:cs typeface="+mn-cs"/>
              </a:rPr>
              <a:t>and the prevention of disruption</a:t>
            </a:r>
            <a:r>
              <a:rPr lang="en-GB" sz="1080" kern="1200" dirty="0">
                <a:solidFill>
                  <a:schemeClr val="tx1"/>
                </a:solidFill>
                <a:effectLst/>
                <a:latin typeface="+mn-lt"/>
                <a:ea typeface="+mn-ea"/>
                <a:cs typeface="+mn-cs"/>
              </a:rPr>
              <a:t> to components of socio-technical systems, remain fundamental objectives throughout the stages of an incident for emergency managers. Therefore, it is imperative that </a:t>
            </a:r>
            <a:r>
              <a:rPr lang="en-GB" sz="1080" b="1" kern="1200" dirty="0">
                <a:solidFill>
                  <a:schemeClr val="tx1"/>
                </a:solidFill>
                <a:effectLst/>
                <a:latin typeface="+mn-lt"/>
                <a:ea typeface="+mn-ea"/>
                <a:cs typeface="+mn-cs"/>
              </a:rPr>
              <a:t>all key stakeholders</a:t>
            </a:r>
            <a:r>
              <a:rPr lang="en-GB" sz="1080" kern="1200" dirty="0">
                <a:solidFill>
                  <a:schemeClr val="tx1"/>
                </a:solidFill>
                <a:effectLst/>
                <a:latin typeface="+mn-lt"/>
                <a:ea typeface="+mn-ea"/>
                <a:cs typeface="+mn-cs"/>
              </a:rPr>
              <a:t> are aware of the importance of message consistency and accuracy to positively influence citizen behaviour during large-scale emergencies. Studies have shown that the rapid dissemination of clear, unambiguous information increases the quality of decision-making during crises (Veil et al., 2008).</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Consequently, identifying effective and timely </a:t>
            </a:r>
            <a:r>
              <a:rPr lang="en-GB" sz="1080" b="1" kern="1200" dirty="0">
                <a:solidFill>
                  <a:schemeClr val="tx1"/>
                </a:solidFill>
                <a:effectLst/>
                <a:latin typeface="+mn-lt"/>
                <a:ea typeface="+mn-ea"/>
                <a:cs typeface="+mn-cs"/>
              </a:rPr>
              <a:t>communication tactics</a:t>
            </a:r>
            <a:r>
              <a:rPr lang="en-GB" sz="1080" kern="1200" dirty="0">
                <a:solidFill>
                  <a:schemeClr val="tx1"/>
                </a:solidFill>
                <a:effectLst/>
                <a:latin typeface="+mn-lt"/>
                <a:ea typeface="+mn-ea"/>
                <a:cs typeface="+mn-cs"/>
              </a:rPr>
              <a:t> is necessary for the improvement of incident management during cascading disasters. The guidelines provided in this session demonstrate these tactics. The implementation of these guidelines helps identify</a:t>
            </a:r>
            <a:r>
              <a:rPr lang="en-GB" sz="1080" b="1" kern="1200" dirty="0">
                <a:solidFill>
                  <a:schemeClr val="tx1"/>
                </a:solidFill>
                <a:effectLst/>
                <a:latin typeface="+mn-lt"/>
                <a:ea typeface="+mn-ea"/>
                <a:cs typeface="+mn-cs"/>
              </a:rPr>
              <a:t> potential vulnerabilities</a:t>
            </a:r>
            <a:r>
              <a:rPr lang="en-GB" sz="1080" kern="1200" dirty="0">
                <a:solidFill>
                  <a:schemeClr val="tx1"/>
                </a:solidFill>
                <a:effectLst/>
                <a:latin typeface="+mn-lt"/>
                <a:ea typeface="+mn-ea"/>
                <a:cs typeface="+mn-cs"/>
              </a:rPr>
              <a:t> in the communication plans adopted by organisations that need to manage the stages of disasters. Lastly, the description of public response to crisis messages highlighted in this lesson aims at helping emergency managers, institutions, and organisations develop a communication strategy that is </a:t>
            </a:r>
            <a:r>
              <a:rPr lang="en-GB" sz="1080" b="1" kern="1200" dirty="0">
                <a:solidFill>
                  <a:schemeClr val="tx1"/>
                </a:solidFill>
                <a:effectLst/>
                <a:latin typeface="+mn-lt"/>
                <a:ea typeface="+mn-ea"/>
                <a:cs typeface="+mn-cs"/>
              </a:rPr>
              <a:t>adaptable </a:t>
            </a:r>
            <a:r>
              <a:rPr lang="en-GB" sz="1080" kern="1200" dirty="0">
                <a:solidFill>
                  <a:schemeClr val="tx1"/>
                </a:solidFill>
                <a:effectLst/>
                <a:latin typeface="+mn-lt"/>
                <a:ea typeface="+mn-ea"/>
                <a:cs typeface="+mn-cs"/>
              </a:rPr>
              <a:t>to different circumstances.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7</a:t>
            </a:fld>
            <a:endParaRPr lang="sv-SE" dirty="0"/>
          </a:p>
        </p:txBody>
      </p:sp>
    </p:spTree>
    <p:extLst>
      <p:ext uri="{BB962C8B-B14F-4D97-AF65-F5344CB8AC3E}">
        <p14:creationId xmlns:p14="http://schemas.microsoft.com/office/powerpoint/2010/main" val="422515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25" y="685800"/>
            <a:ext cx="2555875" cy="1438275"/>
          </a:xfrm>
        </p:spPr>
      </p:sp>
      <p:sp>
        <p:nvSpPr>
          <p:cNvPr id="3" name="Notes Placeholder 2"/>
          <p:cNvSpPr>
            <a:spLocks noGrp="1"/>
          </p:cNvSpPr>
          <p:nvPr>
            <p:ph type="body" idx="1"/>
          </p:nvPr>
        </p:nvSpPr>
        <p:spPr>
          <a:xfrm>
            <a:off x="990600" y="2555776"/>
            <a:ext cx="5486400" cy="4114800"/>
          </a:xfrm>
        </p:spPr>
        <p:txBody>
          <a:bodyPr/>
          <a:lstStyle/>
          <a:p>
            <a:r>
              <a:rPr lang="en-GB" sz="1080" kern="1200" dirty="0">
                <a:solidFill>
                  <a:schemeClr val="tx1"/>
                </a:solidFill>
                <a:effectLst/>
                <a:latin typeface="+mn-lt"/>
                <a:ea typeface="+mn-ea"/>
                <a:cs typeface="+mn-cs"/>
              </a:rPr>
              <a:t>This type of vulnerability in the </a:t>
            </a:r>
            <a:r>
              <a:rPr lang="en-GB" sz="1080" b="1" kern="1200" dirty="0">
                <a:solidFill>
                  <a:schemeClr val="tx1"/>
                </a:solidFill>
                <a:effectLst/>
                <a:latin typeface="+mn-lt"/>
                <a:ea typeface="+mn-ea"/>
                <a:cs typeface="+mn-cs"/>
              </a:rPr>
              <a:t>socio-technical system</a:t>
            </a:r>
            <a:r>
              <a:rPr lang="en-GB" sz="1080" kern="1200" dirty="0">
                <a:solidFill>
                  <a:schemeClr val="tx1"/>
                </a:solidFill>
                <a:effectLst/>
                <a:latin typeface="+mn-lt"/>
                <a:ea typeface="+mn-ea"/>
                <a:cs typeface="+mn-cs"/>
              </a:rPr>
              <a:t> is an inevitable consequence of the </a:t>
            </a:r>
            <a:r>
              <a:rPr lang="en-GB" sz="1080" b="1" kern="1200" dirty="0">
                <a:solidFill>
                  <a:schemeClr val="tx1"/>
                </a:solidFill>
                <a:effectLst/>
                <a:latin typeface="+mn-lt"/>
                <a:ea typeface="+mn-ea"/>
                <a:cs typeface="+mn-cs"/>
              </a:rPr>
              <a:t>pervasiveness of communications infrastructures </a:t>
            </a:r>
            <a:r>
              <a:rPr lang="en-GB" sz="1080" kern="1200" dirty="0">
                <a:solidFill>
                  <a:schemeClr val="tx1"/>
                </a:solidFill>
                <a:effectLst/>
                <a:latin typeface="+mn-lt"/>
                <a:ea typeface="+mn-ea"/>
                <a:cs typeface="+mn-cs"/>
              </a:rPr>
              <a:t>and their increasingly important role in the management of other critical infrastructures in contemporary societies (Zimmerman et al., 2009).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Information relations no longer solely refer to the linkages between the blue light organisations that respond to man-made and natural disasters.</a:t>
            </a:r>
            <a:r>
              <a:rPr lang="en-GB" sz="1080" kern="1200" dirty="0">
                <a:solidFill>
                  <a:schemeClr val="tx1"/>
                </a:solidFill>
                <a:effectLst/>
                <a:latin typeface="+mn-lt"/>
                <a:ea typeface="+mn-ea"/>
                <a:cs typeface="+mn-cs"/>
              </a:rPr>
              <a:t> The traditional </a:t>
            </a:r>
            <a:r>
              <a:rPr lang="en-GB" sz="1080" b="1" kern="1200" dirty="0">
                <a:solidFill>
                  <a:schemeClr val="tx1"/>
                </a:solidFill>
                <a:effectLst/>
                <a:latin typeface="+mn-lt"/>
                <a:ea typeface="+mn-ea"/>
                <a:cs typeface="+mn-cs"/>
              </a:rPr>
              <a:t>top-down</a:t>
            </a:r>
            <a:r>
              <a:rPr lang="en-GB" sz="1080" kern="1200" dirty="0">
                <a:solidFill>
                  <a:schemeClr val="tx1"/>
                </a:solidFill>
                <a:effectLst/>
                <a:latin typeface="+mn-lt"/>
                <a:ea typeface="+mn-ea"/>
                <a:cs typeface="+mn-cs"/>
              </a:rPr>
              <a:t> approach to emergency management (known as </a:t>
            </a:r>
            <a:r>
              <a:rPr lang="en-GB" sz="1080" b="1" kern="1200" dirty="0">
                <a:solidFill>
                  <a:schemeClr val="tx1"/>
                </a:solidFill>
                <a:effectLst/>
                <a:latin typeface="+mn-lt"/>
                <a:ea typeface="+mn-ea"/>
                <a:cs typeface="+mn-cs"/>
              </a:rPr>
              <a:t>‘command and control’</a:t>
            </a:r>
            <a:r>
              <a:rPr lang="en-GB" sz="1080" kern="1200" dirty="0">
                <a:solidFill>
                  <a:schemeClr val="tx1"/>
                </a:solidFill>
                <a:effectLst/>
                <a:latin typeface="+mn-lt"/>
                <a:ea typeface="+mn-ea"/>
                <a:cs typeface="+mn-cs"/>
              </a:rPr>
              <a:t>) has gradually been replaced by a multi-stakeholder approach with greater emphasis on information exchange with members of the public. Previously considered unreliable conduits of crisis information, citizens now play a key role in the collection and sharing of data that help crisis responders to develop situational awareness. However, this </a:t>
            </a:r>
            <a:r>
              <a:rPr lang="en-GB" sz="1080" b="1" kern="1200" dirty="0">
                <a:solidFill>
                  <a:schemeClr val="tx1"/>
                </a:solidFill>
                <a:effectLst/>
                <a:latin typeface="+mn-lt"/>
                <a:ea typeface="+mn-ea"/>
                <a:cs typeface="+mn-cs"/>
              </a:rPr>
              <a:t>‘shared responsibility’</a:t>
            </a:r>
            <a:r>
              <a:rPr lang="en-GB" sz="1080" kern="1200" dirty="0">
                <a:solidFill>
                  <a:schemeClr val="tx1"/>
                </a:solidFill>
                <a:effectLst/>
                <a:latin typeface="+mn-lt"/>
                <a:ea typeface="+mn-ea"/>
                <a:cs typeface="+mn-cs"/>
              </a:rPr>
              <a:t> does not mean that all citizen involvement in the information flows about ‘cascading disasters’ will help minimise further disruption of interdependent systems. Rumours, misinformation and disinformation spread by </a:t>
            </a:r>
            <a:r>
              <a:rPr lang="en-GB" sz="1080" b="1" kern="1200" dirty="0">
                <a:solidFill>
                  <a:schemeClr val="tx1"/>
                </a:solidFill>
                <a:effectLst/>
                <a:latin typeface="+mn-lt"/>
                <a:ea typeface="+mn-ea"/>
                <a:cs typeface="+mn-cs"/>
              </a:rPr>
              <a:t>citizens</a:t>
            </a:r>
            <a:r>
              <a:rPr lang="en-GB" sz="1080" kern="1200" dirty="0">
                <a:solidFill>
                  <a:schemeClr val="tx1"/>
                </a:solidFill>
                <a:effectLst/>
                <a:latin typeface="+mn-lt"/>
                <a:ea typeface="+mn-ea"/>
                <a:cs typeface="+mn-cs"/>
              </a:rPr>
              <a:t> on social media, or misinterpretations of official crisis messages by members of the public, may increase public anxiety, as have seen, for example, in the case of the English riots in August 2011 (Procter et al., 2013).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In this new context, the </a:t>
            </a:r>
            <a:r>
              <a:rPr lang="en-GB" sz="1080" b="1" kern="1200" dirty="0">
                <a:solidFill>
                  <a:schemeClr val="tx1"/>
                </a:solidFill>
                <a:effectLst/>
                <a:latin typeface="+mn-lt"/>
                <a:ea typeface="+mn-ea"/>
                <a:cs typeface="+mn-cs"/>
              </a:rPr>
              <a:t>reduction of uncertainty </a:t>
            </a:r>
            <a:r>
              <a:rPr lang="en-GB" sz="1080" kern="1200" dirty="0">
                <a:solidFill>
                  <a:schemeClr val="tx1"/>
                </a:solidFill>
                <a:effectLst/>
                <a:latin typeface="+mn-lt"/>
                <a:ea typeface="+mn-ea"/>
                <a:cs typeface="+mn-cs"/>
              </a:rPr>
              <a:t>amongst disaster-affected populations </a:t>
            </a:r>
            <a:r>
              <a:rPr lang="en-GB" sz="1080" b="1" kern="1200" dirty="0">
                <a:solidFill>
                  <a:schemeClr val="tx1"/>
                </a:solidFill>
                <a:effectLst/>
                <a:latin typeface="+mn-lt"/>
                <a:ea typeface="+mn-ea"/>
                <a:cs typeface="+mn-cs"/>
              </a:rPr>
              <a:t>and the prevention of disruption</a:t>
            </a:r>
            <a:r>
              <a:rPr lang="en-GB" sz="1080" kern="1200" dirty="0">
                <a:solidFill>
                  <a:schemeClr val="tx1"/>
                </a:solidFill>
                <a:effectLst/>
                <a:latin typeface="+mn-lt"/>
                <a:ea typeface="+mn-ea"/>
                <a:cs typeface="+mn-cs"/>
              </a:rPr>
              <a:t> to components of socio-technical systems, remain fundamental objectives throughout the stages of an incident for emergency managers. Therefore, it is imperative that </a:t>
            </a:r>
            <a:r>
              <a:rPr lang="en-GB" sz="1080" b="1" kern="1200" dirty="0">
                <a:solidFill>
                  <a:schemeClr val="tx1"/>
                </a:solidFill>
                <a:effectLst/>
                <a:latin typeface="+mn-lt"/>
                <a:ea typeface="+mn-ea"/>
                <a:cs typeface="+mn-cs"/>
              </a:rPr>
              <a:t>all key stakeholders</a:t>
            </a:r>
            <a:r>
              <a:rPr lang="en-GB" sz="1080" kern="1200" dirty="0">
                <a:solidFill>
                  <a:schemeClr val="tx1"/>
                </a:solidFill>
                <a:effectLst/>
                <a:latin typeface="+mn-lt"/>
                <a:ea typeface="+mn-ea"/>
                <a:cs typeface="+mn-cs"/>
              </a:rPr>
              <a:t> are aware of the importance of message consistency and accuracy to positively influence citizen behaviour during large-scale emergencies. Studies have shown that the rapid dissemination of clear, unambiguous information increases the quality of decision-making during crises (Veil et al., 2008).</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Consequently, identifying effective and timely </a:t>
            </a:r>
            <a:r>
              <a:rPr lang="en-GB" sz="1080" b="1" kern="1200" dirty="0">
                <a:solidFill>
                  <a:schemeClr val="tx1"/>
                </a:solidFill>
                <a:effectLst/>
                <a:latin typeface="+mn-lt"/>
                <a:ea typeface="+mn-ea"/>
                <a:cs typeface="+mn-cs"/>
              </a:rPr>
              <a:t>communication tactics</a:t>
            </a:r>
            <a:r>
              <a:rPr lang="en-GB" sz="1080" kern="1200" dirty="0">
                <a:solidFill>
                  <a:schemeClr val="tx1"/>
                </a:solidFill>
                <a:effectLst/>
                <a:latin typeface="+mn-lt"/>
                <a:ea typeface="+mn-ea"/>
                <a:cs typeface="+mn-cs"/>
              </a:rPr>
              <a:t> is necessary for the improvement of incident management during cascading disasters. The guidelines provided in this session demonstrate these tactics. The implementation of these guidelines helps identify</a:t>
            </a:r>
            <a:r>
              <a:rPr lang="en-GB" sz="1080" b="1" kern="1200" dirty="0">
                <a:solidFill>
                  <a:schemeClr val="tx1"/>
                </a:solidFill>
                <a:effectLst/>
                <a:latin typeface="+mn-lt"/>
                <a:ea typeface="+mn-ea"/>
                <a:cs typeface="+mn-cs"/>
              </a:rPr>
              <a:t> potential vulnerabilities</a:t>
            </a:r>
            <a:r>
              <a:rPr lang="en-GB" sz="1080" kern="1200" dirty="0">
                <a:solidFill>
                  <a:schemeClr val="tx1"/>
                </a:solidFill>
                <a:effectLst/>
                <a:latin typeface="+mn-lt"/>
                <a:ea typeface="+mn-ea"/>
                <a:cs typeface="+mn-cs"/>
              </a:rPr>
              <a:t> in the communication plans adopted by organisations that need to manage the stages of disasters. Lastly, the description of public response to crisis messages highlighted in this lesson aims at helping emergency managers, institutions, and organisations develop a communication strategy that is </a:t>
            </a:r>
            <a:r>
              <a:rPr lang="en-GB" sz="1080" b="1" kern="1200" dirty="0">
                <a:solidFill>
                  <a:schemeClr val="tx1"/>
                </a:solidFill>
                <a:effectLst/>
                <a:latin typeface="+mn-lt"/>
                <a:ea typeface="+mn-ea"/>
                <a:cs typeface="+mn-cs"/>
              </a:rPr>
              <a:t>adaptable </a:t>
            </a:r>
            <a:r>
              <a:rPr lang="en-GB" sz="1080" kern="1200" dirty="0">
                <a:solidFill>
                  <a:schemeClr val="tx1"/>
                </a:solidFill>
                <a:effectLst/>
                <a:latin typeface="+mn-lt"/>
                <a:ea typeface="+mn-ea"/>
                <a:cs typeface="+mn-cs"/>
              </a:rPr>
              <a:t>to different circumstances.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8</a:t>
            </a:fld>
            <a:endParaRPr lang="sv-SE" dirty="0"/>
          </a:p>
        </p:txBody>
      </p:sp>
    </p:spTree>
    <p:extLst>
      <p:ext uri="{BB962C8B-B14F-4D97-AF65-F5344CB8AC3E}">
        <p14:creationId xmlns:p14="http://schemas.microsoft.com/office/powerpoint/2010/main" val="190752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The communication strategies and guidelines proposed in this report are based on results of the </a:t>
            </a:r>
            <a:r>
              <a:rPr lang="en-GB" sz="1080" kern="1200" dirty="0" err="1">
                <a:solidFill>
                  <a:schemeClr val="tx1"/>
                </a:solidFill>
                <a:effectLst/>
                <a:latin typeface="+mn-lt"/>
                <a:ea typeface="+mn-ea"/>
                <a:cs typeface="+mn-cs"/>
              </a:rPr>
              <a:t>CascEff</a:t>
            </a:r>
            <a:r>
              <a:rPr lang="en-GB" sz="1080" kern="1200" dirty="0">
                <a:solidFill>
                  <a:schemeClr val="tx1"/>
                </a:solidFill>
                <a:effectLst/>
                <a:latin typeface="+mn-lt"/>
                <a:ea typeface="+mn-ea"/>
                <a:cs typeface="+mn-cs"/>
              </a:rPr>
              <a:t> project, and in particular on information gathered from four primary sources, namely: </a:t>
            </a:r>
          </a:p>
          <a:p>
            <a:pPr marL="171450" lvl="0" indent="-171450">
              <a:buFont typeface="Arial" panose="020B0604020202020204" pitchFamily="34" charset="0"/>
              <a:buChar char="•"/>
            </a:pPr>
            <a:r>
              <a:rPr lang="en-GB" sz="1080" kern="1200" dirty="0">
                <a:solidFill>
                  <a:schemeClr val="tx1"/>
                </a:solidFill>
                <a:effectLst/>
                <a:latin typeface="+mn-lt"/>
                <a:ea typeface="+mn-ea"/>
                <a:cs typeface="+mn-cs"/>
              </a:rPr>
              <a:t>academic research into best practices in crisis and risk communication; </a:t>
            </a:r>
          </a:p>
          <a:p>
            <a:pPr marL="171450" lvl="0" indent="-171450">
              <a:buFont typeface="Arial" panose="020B0604020202020204" pitchFamily="34" charset="0"/>
              <a:buChar char="•"/>
            </a:pPr>
            <a:r>
              <a:rPr lang="en-GB" sz="1080" kern="1200" dirty="0">
                <a:solidFill>
                  <a:schemeClr val="tx1"/>
                </a:solidFill>
                <a:effectLst/>
                <a:latin typeface="+mn-lt"/>
                <a:ea typeface="+mn-ea"/>
                <a:cs typeface="+mn-cs"/>
              </a:rPr>
              <a:t>the results of other EU funded projects in emergency management; </a:t>
            </a:r>
          </a:p>
          <a:p>
            <a:pPr marL="171450" lvl="0" indent="-171450">
              <a:buFont typeface="Arial" panose="020B0604020202020204" pitchFamily="34" charset="0"/>
              <a:buChar char="•"/>
            </a:pPr>
            <a:r>
              <a:rPr lang="en-GB" sz="1080" kern="1200" dirty="0">
                <a:solidFill>
                  <a:schemeClr val="tx1"/>
                </a:solidFill>
                <a:effectLst/>
                <a:latin typeface="+mn-lt"/>
                <a:ea typeface="+mn-ea"/>
                <a:cs typeface="+mn-cs"/>
              </a:rPr>
              <a:t>the exploration of three case studies in which communication played a key role in the mitigation of cascading effects; and </a:t>
            </a:r>
          </a:p>
          <a:p>
            <a:pPr marL="171450" lvl="0" indent="-171450">
              <a:buFont typeface="Arial" panose="020B0604020202020204" pitchFamily="34" charset="0"/>
              <a:buChar char="•"/>
            </a:pPr>
            <a:r>
              <a:rPr lang="en-GB" sz="1080" kern="1200" dirty="0">
                <a:solidFill>
                  <a:schemeClr val="tx1"/>
                </a:solidFill>
                <a:effectLst/>
                <a:latin typeface="+mn-lt"/>
                <a:ea typeface="+mn-ea"/>
                <a:cs typeface="+mn-cs"/>
              </a:rPr>
              <a:t>analysis of 41 semi-structured interviews conducted with emergency managers and other key stakeholders; </a:t>
            </a:r>
          </a:p>
          <a:p>
            <a:r>
              <a:rPr lang="en-GB" sz="1080" kern="1200" dirty="0">
                <a:solidFill>
                  <a:schemeClr val="tx1"/>
                </a:solidFill>
                <a:effectLst/>
                <a:latin typeface="+mn-lt"/>
                <a:ea typeface="+mn-ea"/>
                <a:cs typeface="+mn-cs"/>
              </a:rPr>
              <a:t>(see </a:t>
            </a:r>
            <a:r>
              <a:rPr lang="en-GB" sz="1080" i="1" kern="1200" dirty="0">
                <a:solidFill>
                  <a:schemeClr val="tx1"/>
                </a:solidFill>
                <a:effectLst/>
                <a:latin typeface="+mn-lt"/>
                <a:ea typeface="+mn-ea"/>
                <a:cs typeface="+mn-cs"/>
              </a:rPr>
              <a:t>Reilly and </a:t>
            </a:r>
            <a:r>
              <a:rPr lang="en-GB" sz="1080" i="1" kern="1200" dirty="0" err="1">
                <a:solidFill>
                  <a:schemeClr val="tx1"/>
                </a:solidFill>
                <a:effectLst/>
                <a:latin typeface="+mn-lt"/>
                <a:ea typeface="+mn-ea"/>
                <a:cs typeface="+mn-cs"/>
              </a:rPr>
              <a:t>Atanasova</a:t>
            </a:r>
            <a:r>
              <a:rPr lang="en-GB" sz="1080" i="1" kern="1200" dirty="0">
                <a:solidFill>
                  <a:schemeClr val="tx1"/>
                </a:solidFill>
                <a:effectLst/>
                <a:latin typeface="+mn-lt"/>
                <a:ea typeface="+mn-ea"/>
                <a:cs typeface="+mn-cs"/>
              </a:rPr>
              <a:t> 2016 [</a:t>
            </a:r>
            <a:r>
              <a:rPr lang="en-GB" sz="1080" i="1" kern="1200" dirty="0" err="1">
                <a:solidFill>
                  <a:schemeClr val="tx1"/>
                </a:solidFill>
                <a:effectLst/>
                <a:latin typeface="+mn-lt"/>
                <a:ea typeface="+mn-ea"/>
                <a:cs typeface="+mn-cs"/>
              </a:rPr>
              <a:t>D3.3</a:t>
            </a:r>
            <a:r>
              <a:rPr lang="en-GB" sz="1080" i="1" kern="1200" dirty="0">
                <a:solidFill>
                  <a:schemeClr val="tx1"/>
                </a:solidFill>
                <a:effectLst/>
                <a:latin typeface="+mn-lt"/>
                <a:ea typeface="+mn-ea"/>
                <a:cs typeface="+mn-cs"/>
              </a:rPr>
              <a:t>]) </a:t>
            </a:r>
            <a:r>
              <a:rPr lang="en-GB" sz="1080" kern="1200" dirty="0">
                <a:solidFill>
                  <a:schemeClr val="tx1"/>
                </a:solidFill>
                <a:effectLst/>
                <a:latin typeface="+mn-lt"/>
                <a:ea typeface="+mn-ea"/>
                <a:cs typeface="+mn-cs"/>
              </a:rPr>
              <a:t>for details).</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One key </a:t>
            </a:r>
            <a:r>
              <a:rPr lang="en-GB" sz="1080" b="1" kern="1200" dirty="0">
                <a:solidFill>
                  <a:schemeClr val="tx1"/>
                </a:solidFill>
                <a:effectLst/>
                <a:latin typeface="+mn-lt"/>
                <a:ea typeface="+mn-ea"/>
                <a:cs typeface="+mn-cs"/>
              </a:rPr>
              <a:t>consideration for this lesson is that,</a:t>
            </a:r>
            <a:r>
              <a:rPr lang="en-GB" sz="1080" kern="1200" dirty="0">
                <a:solidFill>
                  <a:schemeClr val="tx1"/>
                </a:solidFill>
                <a:effectLst/>
                <a:latin typeface="+mn-lt"/>
                <a:ea typeface="+mn-ea"/>
                <a:cs typeface="+mn-cs"/>
              </a:rPr>
              <a:t> while it uses specific examples and evidence to discuss characteristics of effective communication practices, its aim is to identify broad themes and patterns in crisis and risk communication for learners. Examples and broad patterns should help to reflect upon and work with the strengths and weaknesses of available approaches to communication management during disasters. In this light, this lesson does not provide a fixed strategy that can be automatically applied to every national framework for crisis and risk communication. This is because communication strategies must be highly contextualised and constantly adjusted to reflect the information needs and behaviours of the public. Disasters, and cascading disasters in particular, are by their very nature complex and unpredictable events that require flexible, people-centred decision-making and communication processes in order to prevent further disruption to other systems. Therefore, </a:t>
            </a:r>
            <a:r>
              <a:rPr lang="en-GB" sz="1080" b="1" kern="1200" dirty="0">
                <a:solidFill>
                  <a:schemeClr val="tx1"/>
                </a:solidFill>
                <a:effectLst/>
                <a:latin typeface="+mn-lt"/>
                <a:ea typeface="+mn-ea"/>
                <a:cs typeface="+mn-cs"/>
              </a:rPr>
              <a:t>effective communication is developed in context</a:t>
            </a:r>
            <a:r>
              <a:rPr lang="en-GB" sz="1080" kern="1200" dirty="0">
                <a:solidFill>
                  <a:schemeClr val="tx1"/>
                </a:solidFill>
                <a:effectLst/>
                <a:latin typeface="+mn-lt"/>
                <a:ea typeface="+mn-ea"/>
                <a:cs typeface="+mn-cs"/>
              </a:rPr>
              <a:t>, and this session help learners identify broad guidelines and tactics for effective communication that could be adopted by key stakeholders and applied to the context in which incidents occur.</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9</a:t>
            </a:fld>
            <a:endParaRPr lang="sv-SE" dirty="0"/>
          </a:p>
        </p:txBody>
      </p:sp>
    </p:spTree>
    <p:extLst>
      <p:ext uri="{BB962C8B-B14F-4D97-AF65-F5344CB8AC3E}">
        <p14:creationId xmlns:p14="http://schemas.microsoft.com/office/powerpoint/2010/main" val="386057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14749" y="339502"/>
            <a:ext cx="7813675" cy="576213"/>
          </a:xfrm>
        </p:spPr>
        <p:txBody>
          <a:bodyPr>
            <a:normAutofit/>
          </a:bodyPr>
          <a:lstStyle>
            <a:lvl1pPr>
              <a:defRPr sz="3200">
                <a:solidFill>
                  <a:schemeClr val="tx1"/>
                </a:solidFill>
              </a:defRPr>
            </a:lvl1pPr>
          </a:lstStyle>
          <a:p>
            <a:r>
              <a:rPr lang="en-US" noProof="0"/>
              <a:t>Click to edit Master title style</a:t>
            </a:r>
            <a:endParaRPr lang="en-GB" noProof="0" dirty="0"/>
          </a:p>
        </p:txBody>
      </p:sp>
      <p:sp>
        <p:nvSpPr>
          <p:cNvPr id="8" name="Platshållare för innehåll 2"/>
          <p:cNvSpPr>
            <a:spLocks noGrp="1"/>
          </p:cNvSpPr>
          <p:nvPr>
            <p:ph idx="1"/>
          </p:nvPr>
        </p:nvSpPr>
        <p:spPr>
          <a:xfrm>
            <a:off x="914749" y="1059582"/>
            <a:ext cx="7813676" cy="3060750"/>
          </a:xfrm>
        </p:spPr>
        <p:txBody>
          <a:bodyPr/>
          <a:lstStyle>
            <a:lvl1pPr>
              <a:buClr>
                <a:srgbClr val="0074B9"/>
              </a:buClr>
              <a:defRPr sz="2400">
                <a:solidFill>
                  <a:schemeClr val="tx1"/>
                </a:solidFill>
              </a:defRPr>
            </a:lvl1pPr>
            <a:lvl2pPr>
              <a:buClr>
                <a:srgbClr val="0074B9"/>
              </a:buClr>
              <a:defRPr>
                <a:solidFill>
                  <a:schemeClr val="tx1"/>
                </a:solidFill>
              </a:defRPr>
            </a:lvl2pPr>
            <a:lvl3pPr>
              <a:buClr>
                <a:srgbClr val="0074B9"/>
              </a:buClr>
              <a:defRPr>
                <a:solidFill>
                  <a:schemeClr val="tx1"/>
                </a:solidFill>
              </a:defRPr>
            </a:lvl3pPr>
            <a:lvl4pPr>
              <a:buClr>
                <a:srgbClr val="0074B9"/>
              </a:buClr>
              <a:defRPr>
                <a:solidFill>
                  <a:schemeClr val="tx1"/>
                </a:solidFill>
              </a:defRPr>
            </a:lvl4pPr>
            <a:lvl5pPr>
              <a:buClr>
                <a:srgbClr val="0074B9"/>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40377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511660" y="1383618"/>
            <a:ext cx="5718508" cy="1404156"/>
          </a:xfrm>
        </p:spPr>
        <p:txBody>
          <a:bodyPr lIns="180000" tIns="36000">
            <a:noAutofit/>
          </a:bodyPr>
          <a:lstStyle>
            <a:lvl1pPr marL="0" indent="0" algn="l">
              <a:buNone/>
              <a:defRPr sz="3200">
                <a:solidFill>
                  <a:schemeClr val="tx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noProof="0"/>
              <a:t>Click to edit Master subtitle style</a:t>
            </a:r>
            <a:endParaRPr lang="en-GB" noProof="0" dirty="0"/>
          </a:p>
        </p:txBody>
      </p:sp>
      <p:sp>
        <p:nvSpPr>
          <p:cNvPr id="84" name="Rektangel 83"/>
          <p:cNvSpPr/>
          <p:nvPr userDrawn="1"/>
        </p:nvSpPr>
        <p:spPr>
          <a:xfrm>
            <a:off x="8002800" y="3954790"/>
            <a:ext cx="1141200" cy="66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620" dirty="0"/>
          </a:p>
        </p:txBody>
      </p:sp>
      <p:sp>
        <p:nvSpPr>
          <p:cNvPr id="85" name="Rektangel 84"/>
          <p:cNvSpPr/>
          <p:nvPr userDrawn="1"/>
        </p:nvSpPr>
        <p:spPr>
          <a:xfrm>
            <a:off x="8002800" y="3954786"/>
            <a:ext cx="1141200" cy="11887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620" dirty="0"/>
          </a:p>
        </p:txBody>
      </p:sp>
      <p:sp>
        <p:nvSpPr>
          <p:cNvPr id="28" name="Rektangel 27"/>
          <p:cNvSpPr/>
          <p:nvPr userDrawn="1"/>
        </p:nvSpPr>
        <p:spPr>
          <a:xfrm>
            <a:off x="8002801" y="3285188"/>
            <a:ext cx="1141200" cy="669599"/>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620"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2420" y="4608738"/>
            <a:ext cx="720700" cy="483292"/>
          </a:xfrm>
          <a:prstGeom prst="rect">
            <a:avLst/>
          </a:prstGeom>
        </p:spPr>
      </p:pic>
    </p:spTree>
    <p:extLst>
      <p:ext uri="{BB962C8B-B14F-4D97-AF65-F5344CB8AC3E}">
        <p14:creationId xmlns:p14="http://schemas.microsoft.com/office/powerpoint/2010/main" val="381616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14749" y="339502"/>
            <a:ext cx="7813675" cy="576213"/>
          </a:xfrm>
        </p:spPr>
        <p:txBody>
          <a:bodyPr>
            <a:normAutofit/>
          </a:bodyPr>
          <a:lstStyle>
            <a:lvl1pPr>
              <a:defRPr sz="3200">
                <a:solidFill>
                  <a:schemeClr val="tx1"/>
                </a:solidFill>
              </a:defRPr>
            </a:lvl1pPr>
          </a:lstStyle>
          <a:p>
            <a:r>
              <a:rPr lang="en-US" noProof="0"/>
              <a:t>Click to edit Master title style</a:t>
            </a:r>
            <a:endParaRPr lang="en-GB" noProof="0" dirty="0"/>
          </a:p>
        </p:txBody>
      </p:sp>
      <p:sp>
        <p:nvSpPr>
          <p:cNvPr id="8" name="Platshållare för innehåll 2"/>
          <p:cNvSpPr>
            <a:spLocks noGrp="1"/>
          </p:cNvSpPr>
          <p:nvPr>
            <p:ph idx="1"/>
          </p:nvPr>
        </p:nvSpPr>
        <p:spPr>
          <a:xfrm>
            <a:off x="914749" y="1059582"/>
            <a:ext cx="7813676" cy="3060750"/>
          </a:xfrm>
        </p:spPr>
        <p:txBody>
          <a:bodyPr/>
          <a:lstStyle>
            <a:lvl1pPr marL="180975" indent="-180975">
              <a:buClr>
                <a:srgbClr val="0074B9"/>
              </a:buClr>
              <a:buFontTx/>
              <a:buBlip>
                <a:blip r:embed="rId2"/>
              </a:buBlip>
              <a:defRPr sz="2400">
                <a:solidFill>
                  <a:schemeClr val="tx1"/>
                </a:solidFill>
              </a:defRPr>
            </a:lvl1pPr>
            <a:lvl2pPr marL="355600" indent="-174625">
              <a:buClr>
                <a:srgbClr val="0074B9"/>
              </a:buClr>
              <a:buFontTx/>
              <a:buBlip>
                <a:blip r:embed="rId2"/>
              </a:buBlip>
              <a:defRPr sz="2000">
                <a:solidFill>
                  <a:schemeClr val="tx1"/>
                </a:solidFill>
              </a:defRPr>
            </a:lvl2pPr>
            <a:lvl3pPr marL="538163" indent="-174625">
              <a:buClr>
                <a:srgbClr val="0074B9"/>
              </a:buClr>
              <a:buFontTx/>
              <a:buBlip>
                <a:blip r:embed="rId2"/>
              </a:buBlip>
              <a:defRPr sz="1800">
                <a:solidFill>
                  <a:schemeClr val="tx1"/>
                </a:solidFill>
              </a:defRPr>
            </a:lvl3pPr>
            <a:lvl4pPr marL="719138" indent="-180975">
              <a:buClr>
                <a:srgbClr val="0074B9"/>
              </a:buClr>
              <a:buFontTx/>
              <a:buBlip>
                <a:blip r:embed="rId2"/>
              </a:buBlip>
              <a:defRPr sz="1600">
                <a:solidFill>
                  <a:schemeClr val="tx1"/>
                </a:solidFill>
              </a:defRPr>
            </a:lvl4pPr>
            <a:lvl5pPr marL="893763" indent="-174625">
              <a:buClr>
                <a:srgbClr val="0074B9"/>
              </a:buClr>
              <a:buFontTx/>
              <a:buBlip>
                <a:blip r:embed="rId2"/>
              </a:buBlip>
              <a:defRPr sz="12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92232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03288" y="339502"/>
            <a:ext cx="7813675" cy="576213"/>
          </a:xfrm>
        </p:spPr>
        <p:txBody>
          <a:bodyPr/>
          <a:lstStyle>
            <a:lvl1pPr marL="0" indent="0" algn="l">
              <a:defRPr sz="3200"/>
            </a:lvl1pPr>
          </a:lstStyle>
          <a:p>
            <a:r>
              <a:rPr lang="en-GB" noProof="0" dirty="0"/>
              <a:t>Header</a:t>
            </a:r>
          </a:p>
        </p:txBody>
      </p:sp>
      <p:sp>
        <p:nvSpPr>
          <p:cNvPr id="4" name="Platshållare för bild 3"/>
          <p:cNvSpPr>
            <a:spLocks noGrp="1"/>
          </p:cNvSpPr>
          <p:nvPr>
            <p:ph type="pic" sz="quarter" idx="10"/>
          </p:nvPr>
        </p:nvSpPr>
        <p:spPr>
          <a:xfrm>
            <a:off x="903288" y="987574"/>
            <a:ext cx="7813675" cy="2916238"/>
          </a:xfrm>
        </p:spPr>
        <p:txBody>
          <a:bodyPr/>
          <a:lstStyle/>
          <a:p>
            <a:r>
              <a:rPr lang="en-US" noProof="0"/>
              <a:t>Click icon to add picture</a:t>
            </a:r>
            <a:endParaRPr lang="en-GB" noProof="0" dirty="0"/>
          </a:p>
        </p:txBody>
      </p:sp>
    </p:spTree>
    <p:extLst>
      <p:ext uri="{BB962C8B-B14F-4D97-AF65-F5344CB8AC3E}">
        <p14:creationId xmlns:p14="http://schemas.microsoft.com/office/powerpoint/2010/main" val="275397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6156376" y="1095586"/>
            <a:ext cx="2628899" cy="3060750"/>
          </a:xfrm>
        </p:spPr>
        <p:txBody>
          <a:bodyPr/>
          <a:lstStyle>
            <a:lvl1pPr>
              <a:buClr>
                <a:srgbClr val="0074B9"/>
              </a:buClr>
              <a:defRPr/>
            </a:lvl1pPr>
          </a:lstStyle>
          <a:p>
            <a:r>
              <a:rPr lang="en-US" noProof="0"/>
              <a:t>Click icon to add picture</a:t>
            </a:r>
            <a:endParaRPr lang="en-GB" noProof="0" dirty="0"/>
          </a:p>
        </p:txBody>
      </p:sp>
      <p:sp>
        <p:nvSpPr>
          <p:cNvPr id="2" name="Rubrik 1"/>
          <p:cNvSpPr>
            <a:spLocks noGrp="1"/>
          </p:cNvSpPr>
          <p:nvPr>
            <p:ph type="title"/>
          </p:nvPr>
        </p:nvSpPr>
        <p:spPr>
          <a:xfrm>
            <a:off x="971600" y="339502"/>
            <a:ext cx="7813675" cy="576213"/>
          </a:xfrm>
        </p:spPr>
        <p:txBody>
          <a:bodyPr>
            <a:normAutofit/>
          </a:bodyPr>
          <a:lstStyle>
            <a:lvl1pPr>
              <a:defRPr sz="3200"/>
            </a:lvl1pPr>
          </a:lstStyle>
          <a:p>
            <a:r>
              <a:rPr lang="en-US" noProof="0"/>
              <a:t>Click to edit Master title style</a:t>
            </a:r>
            <a:endParaRPr lang="en-GB" noProof="0" dirty="0"/>
          </a:p>
        </p:txBody>
      </p:sp>
      <p:sp>
        <p:nvSpPr>
          <p:cNvPr id="3" name="Platshållare för innehåll 2"/>
          <p:cNvSpPr>
            <a:spLocks noGrp="1"/>
          </p:cNvSpPr>
          <p:nvPr>
            <p:ph idx="1"/>
          </p:nvPr>
        </p:nvSpPr>
        <p:spPr>
          <a:xfrm>
            <a:off x="977594" y="1095586"/>
            <a:ext cx="5076676" cy="3060750"/>
          </a:xfrm>
        </p:spPr>
        <p:txBody>
          <a:bodyPr/>
          <a:lstStyle>
            <a:lvl1pPr>
              <a:buClr>
                <a:srgbClr val="0074B9"/>
              </a:buClr>
              <a:defRPr sz="2400"/>
            </a:lvl1pPr>
            <a:lvl2pPr>
              <a:buClr>
                <a:srgbClr val="0074B9"/>
              </a:buClr>
              <a:defRPr sz="2000"/>
            </a:lvl2pPr>
            <a:lvl3pPr>
              <a:buClr>
                <a:srgbClr val="0074B9"/>
              </a:buClr>
              <a:defRPr sz="1800"/>
            </a:lvl3pPr>
            <a:lvl4pPr>
              <a:buClr>
                <a:srgbClr val="0074B9"/>
              </a:buClr>
              <a:defRPr sz="1600"/>
            </a:lvl4pPr>
            <a:lvl5pPr>
              <a:buClr>
                <a:srgbClr val="0074B9"/>
              </a:buCl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422108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2 bilder">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6158843" y="1267950"/>
            <a:ext cx="2628899" cy="1598577"/>
          </a:xfrm>
        </p:spPr>
        <p:txBody>
          <a:bodyPr/>
          <a:lstStyle>
            <a:lvl1pPr>
              <a:buClr>
                <a:srgbClr val="D01F05"/>
              </a:buClr>
              <a:defRPr/>
            </a:lvl1pPr>
          </a:lstStyle>
          <a:p>
            <a:r>
              <a:rPr lang="en-US" noProof="0"/>
              <a:t>Click icon to add picture</a:t>
            </a:r>
            <a:endParaRPr lang="en-GB" noProof="0" dirty="0"/>
          </a:p>
        </p:txBody>
      </p:sp>
      <p:sp>
        <p:nvSpPr>
          <p:cNvPr id="2" name="Rubrik 1"/>
          <p:cNvSpPr>
            <a:spLocks noGrp="1"/>
          </p:cNvSpPr>
          <p:nvPr>
            <p:ph type="title"/>
          </p:nvPr>
        </p:nvSpPr>
        <p:spPr>
          <a:xfrm>
            <a:off x="971600" y="411213"/>
            <a:ext cx="7813675" cy="576213"/>
          </a:xfrm>
        </p:spPr>
        <p:txBody>
          <a:bodyPr>
            <a:normAutofit/>
          </a:bodyPr>
          <a:lstStyle>
            <a:lvl1pPr>
              <a:defRPr sz="3200"/>
            </a:lvl1pPr>
          </a:lstStyle>
          <a:p>
            <a:r>
              <a:rPr lang="en-US" noProof="0"/>
              <a:t>Click to edit Master title style</a:t>
            </a:r>
            <a:endParaRPr lang="en-GB" noProof="0" dirty="0"/>
          </a:p>
        </p:txBody>
      </p:sp>
      <p:sp>
        <p:nvSpPr>
          <p:cNvPr id="3" name="Platshållare för innehåll 2"/>
          <p:cNvSpPr>
            <a:spLocks noGrp="1"/>
          </p:cNvSpPr>
          <p:nvPr>
            <p:ph idx="1"/>
          </p:nvPr>
        </p:nvSpPr>
        <p:spPr>
          <a:xfrm>
            <a:off x="971600" y="1275606"/>
            <a:ext cx="5076676" cy="3060750"/>
          </a:xfrm>
        </p:spPr>
        <p:txBody>
          <a:bodyPr/>
          <a:lstStyle>
            <a:lvl1pPr>
              <a:buClr>
                <a:srgbClr val="D01F05"/>
              </a:buClr>
              <a:defRPr sz="2400"/>
            </a:lvl1pPr>
            <a:lvl2pPr>
              <a:buClr>
                <a:srgbClr val="D01F05"/>
              </a:buClr>
              <a:defRPr sz="2000"/>
            </a:lvl2pPr>
            <a:lvl3pPr>
              <a:buClr>
                <a:srgbClr val="D01F05"/>
              </a:buClr>
              <a:defRPr sz="1800"/>
            </a:lvl3pPr>
            <a:lvl4pPr>
              <a:buClr>
                <a:srgbClr val="D01F05"/>
              </a:buClr>
              <a:defRPr sz="1600"/>
            </a:lvl4pPr>
            <a:lvl5pPr>
              <a:buClr>
                <a:srgbClr val="D01F05"/>
              </a:buCl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latshållare för bildnummer 5"/>
          <p:cNvSpPr>
            <a:spLocks noGrp="1"/>
          </p:cNvSpPr>
          <p:nvPr>
            <p:ph type="sldNum" sz="quarter" idx="12"/>
          </p:nvPr>
        </p:nvSpPr>
        <p:spPr>
          <a:xfrm>
            <a:off x="8532440" y="4828157"/>
            <a:ext cx="360734" cy="110800"/>
          </a:xfrm>
          <a:prstGeom prst="rect">
            <a:avLst/>
          </a:prstGeom>
        </p:spPr>
        <p:txBody>
          <a:bodyPr/>
          <a:lstStyle/>
          <a:p>
            <a:fld id="{15E64212-AF21-4074-AD51-21ACBD25B453}" type="slidenum">
              <a:rPr lang="sv-SE" smtClean="0"/>
              <a:pPr/>
              <a:t>‹#›</a:t>
            </a:fld>
            <a:endParaRPr lang="sv-SE" dirty="0"/>
          </a:p>
        </p:txBody>
      </p:sp>
      <p:sp>
        <p:nvSpPr>
          <p:cNvPr id="7" name="Platshållare för bild 7"/>
          <p:cNvSpPr>
            <a:spLocks noGrp="1"/>
          </p:cNvSpPr>
          <p:nvPr>
            <p:ph type="pic" sz="quarter" idx="14"/>
          </p:nvPr>
        </p:nvSpPr>
        <p:spPr>
          <a:xfrm>
            <a:off x="6163266" y="2967794"/>
            <a:ext cx="2628899" cy="1598577"/>
          </a:xfrm>
        </p:spPr>
        <p:txBody>
          <a:bodyPr/>
          <a:lstStyle>
            <a:lvl1pPr>
              <a:buClr>
                <a:srgbClr val="D01F05"/>
              </a:buClr>
              <a:defRPr/>
            </a:lvl1pPr>
          </a:lstStyle>
          <a:p>
            <a:r>
              <a:rPr lang="en-US" noProof="0"/>
              <a:t>Click icon to add picture</a:t>
            </a:r>
            <a:endParaRPr lang="en-GB" noProof="0" dirty="0"/>
          </a:p>
        </p:txBody>
      </p:sp>
    </p:spTree>
    <p:extLst>
      <p:ext uri="{BB962C8B-B14F-4D97-AF65-F5344CB8AC3E}">
        <p14:creationId xmlns:p14="http://schemas.microsoft.com/office/powerpoint/2010/main" val="1452103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3 bilder">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6247018" y="1131590"/>
            <a:ext cx="2628899" cy="1051200"/>
          </a:xfrm>
        </p:spPr>
        <p:txBody>
          <a:bodyPr/>
          <a:lstStyle>
            <a:lvl1pPr>
              <a:buClr>
                <a:srgbClr val="D01F05"/>
              </a:buClr>
              <a:defRPr/>
            </a:lvl1pPr>
          </a:lstStyle>
          <a:p>
            <a:r>
              <a:rPr lang="en-US" noProof="0"/>
              <a:t>Click icon to add picture</a:t>
            </a:r>
            <a:endParaRPr lang="en-GB" noProof="0" dirty="0"/>
          </a:p>
        </p:txBody>
      </p:sp>
      <p:sp>
        <p:nvSpPr>
          <p:cNvPr id="2" name="Rubrik 1"/>
          <p:cNvSpPr>
            <a:spLocks noGrp="1"/>
          </p:cNvSpPr>
          <p:nvPr>
            <p:ph type="title"/>
          </p:nvPr>
        </p:nvSpPr>
        <p:spPr>
          <a:xfrm>
            <a:off x="1007604" y="411213"/>
            <a:ext cx="7813675" cy="576213"/>
          </a:xfrm>
        </p:spPr>
        <p:txBody>
          <a:bodyPr/>
          <a:lstStyle/>
          <a:p>
            <a:r>
              <a:rPr lang="en-US" noProof="0"/>
              <a:t>Click to edit Master title style</a:t>
            </a:r>
            <a:endParaRPr lang="en-GB" noProof="0" dirty="0"/>
          </a:p>
        </p:txBody>
      </p:sp>
      <p:sp>
        <p:nvSpPr>
          <p:cNvPr id="6" name="Platshållare för bildnummer 5"/>
          <p:cNvSpPr>
            <a:spLocks noGrp="1"/>
          </p:cNvSpPr>
          <p:nvPr>
            <p:ph type="sldNum" sz="quarter" idx="12"/>
          </p:nvPr>
        </p:nvSpPr>
        <p:spPr>
          <a:xfrm>
            <a:off x="8532440" y="4828157"/>
            <a:ext cx="360734" cy="110800"/>
          </a:xfrm>
          <a:prstGeom prst="rect">
            <a:avLst/>
          </a:prstGeom>
        </p:spPr>
        <p:txBody>
          <a:bodyPr/>
          <a:lstStyle/>
          <a:p>
            <a:fld id="{15E64212-AF21-4074-AD51-21ACBD25B453}" type="slidenum">
              <a:rPr lang="sv-SE" smtClean="0"/>
              <a:pPr/>
              <a:t>‹#›</a:t>
            </a:fld>
            <a:endParaRPr lang="sv-SE" dirty="0"/>
          </a:p>
        </p:txBody>
      </p:sp>
      <p:sp>
        <p:nvSpPr>
          <p:cNvPr id="9" name="Platshållare för bild 7"/>
          <p:cNvSpPr>
            <a:spLocks noGrp="1"/>
          </p:cNvSpPr>
          <p:nvPr>
            <p:ph type="pic" sz="quarter" idx="14"/>
          </p:nvPr>
        </p:nvSpPr>
        <p:spPr>
          <a:xfrm>
            <a:off x="6264275" y="2283718"/>
            <a:ext cx="2628899" cy="1051200"/>
          </a:xfrm>
        </p:spPr>
        <p:txBody>
          <a:bodyPr/>
          <a:lstStyle>
            <a:lvl1pPr>
              <a:buClr>
                <a:srgbClr val="D01F05"/>
              </a:buClr>
              <a:defRPr/>
            </a:lvl1pPr>
          </a:lstStyle>
          <a:p>
            <a:r>
              <a:rPr lang="en-US" noProof="0"/>
              <a:t>Click icon to add picture</a:t>
            </a:r>
            <a:endParaRPr lang="en-GB" noProof="0" dirty="0"/>
          </a:p>
        </p:txBody>
      </p:sp>
      <p:sp>
        <p:nvSpPr>
          <p:cNvPr id="10" name="Platshållare för bild 7"/>
          <p:cNvSpPr>
            <a:spLocks noGrp="1"/>
          </p:cNvSpPr>
          <p:nvPr>
            <p:ph type="pic" sz="quarter" idx="15"/>
          </p:nvPr>
        </p:nvSpPr>
        <p:spPr>
          <a:xfrm>
            <a:off x="6264278" y="3435846"/>
            <a:ext cx="2628899" cy="1051200"/>
          </a:xfrm>
        </p:spPr>
        <p:txBody>
          <a:bodyPr/>
          <a:lstStyle>
            <a:lvl1pPr>
              <a:buClr>
                <a:srgbClr val="D01F05"/>
              </a:buClr>
              <a:defRPr/>
            </a:lvl1pPr>
          </a:lstStyle>
          <a:p>
            <a:r>
              <a:rPr lang="en-US" noProof="0"/>
              <a:t>Click icon to add picture</a:t>
            </a:r>
            <a:endParaRPr lang="en-GB" noProof="0" dirty="0"/>
          </a:p>
        </p:txBody>
      </p:sp>
      <p:sp>
        <p:nvSpPr>
          <p:cNvPr id="11" name="Platshållare för innehåll 2"/>
          <p:cNvSpPr>
            <a:spLocks noGrp="1"/>
          </p:cNvSpPr>
          <p:nvPr>
            <p:ph idx="16"/>
          </p:nvPr>
        </p:nvSpPr>
        <p:spPr>
          <a:xfrm>
            <a:off x="971600" y="1275606"/>
            <a:ext cx="5076676" cy="3060750"/>
          </a:xfrm>
        </p:spPr>
        <p:txBody>
          <a:bodyPr/>
          <a:lstStyle>
            <a:lvl1pPr>
              <a:buClr>
                <a:srgbClr val="D01F05"/>
              </a:buClr>
              <a:defRPr sz="2400"/>
            </a:lvl1pPr>
            <a:lvl2pPr>
              <a:buClr>
                <a:srgbClr val="D01F05"/>
              </a:buClr>
              <a:defRPr sz="2000"/>
            </a:lvl2pPr>
            <a:lvl3pPr>
              <a:buClr>
                <a:srgbClr val="D01F05"/>
              </a:buClr>
              <a:defRPr sz="1800"/>
            </a:lvl3pPr>
            <a:lvl4pPr>
              <a:buClr>
                <a:srgbClr val="D01F05"/>
              </a:buClr>
              <a:defRPr sz="1600"/>
            </a:lvl4pPr>
            <a:lvl5pPr>
              <a:buClr>
                <a:srgbClr val="D01F05"/>
              </a:buCl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55487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nehåll">
    <p:spTree>
      <p:nvGrpSpPr>
        <p:cNvPr id="1" name=""/>
        <p:cNvGrpSpPr/>
        <p:nvPr/>
      </p:nvGrpSpPr>
      <p:grpSpPr>
        <a:xfrm>
          <a:off x="0" y="0"/>
          <a:ext cx="0" cy="0"/>
          <a:chOff x="0" y="0"/>
          <a:chExt cx="0" cy="0"/>
        </a:xfrm>
      </p:grpSpPr>
      <p:sp>
        <p:nvSpPr>
          <p:cNvPr id="26" name="Platshållare för bild 4"/>
          <p:cNvSpPr>
            <a:spLocks noGrp="1"/>
          </p:cNvSpPr>
          <p:nvPr>
            <p:ph type="pic" sz="quarter" idx="15"/>
          </p:nvPr>
        </p:nvSpPr>
        <p:spPr>
          <a:xfrm>
            <a:off x="1079500" y="561962"/>
            <a:ext cx="1649564" cy="1712345"/>
          </a:xfrm>
        </p:spPr>
        <p:txBody>
          <a:bodyPr/>
          <a:lstStyle>
            <a:lvl1pPr marL="285750" indent="-285750">
              <a:buClr>
                <a:srgbClr val="0074B9"/>
              </a:buClr>
              <a:buFont typeface="Arial" panose="020B0604020202020204" pitchFamily="34" charset="0"/>
              <a:buChar char="•"/>
              <a:defRPr/>
            </a:lvl1pPr>
          </a:lstStyle>
          <a:p>
            <a:r>
              <a:rPr lang="en-US" noProof="0"/>
              <a:t>Click icon to add picture</a:t>
            </a:r>
            <a:endParaRPr lang="en-GB" noProof="0" dirty="0"/>
          </a:p>
        </p:txBody>
      </p:sp>
      <p:sp>
        <p:nvSpPr>
          <p:cNvPr id="61" name="Platshållare för text 60"/>
          <p:cNvSpPr>
            <a:spLocks noGrp="1"/>
          </p:cNvSpPr>
          <p:nvPr>
            <p:ph type="body" sz="quarter" idx="28" hasCustomPrompt="1"/>
          </p:nvPr>
        </p:nvSpPr>
        <p:spPr>
          <a:xfrm>
            <a:off x="1079500" y="1904899"/>
            <a:ext cx="1652588" cy="369408"/>
          </a:xfrm>
          <a:solidFill>
            <a:srgbClr val="0074B9">
              <a:alpha val="75000"/>
            </a:srgbClr>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a:t>Header</a:t>
            </a:r>
          </a:p>
        </p:txBody>
      </p:sp>
      <p:sp>
        <p:nvSpPr>
          <p:cNvPr id="62" name="Platshållare för bild 4"/>
          <p:cNvSpPr>
            <a:spLocks noGrp="1"/>
          </p:cNvSpPr>
          <p:nvPr>
            <p:ph type="pic" sz="quarter" idx="29"/>
          </p:nvPr>
        </p:nvSpPr>
        <p:spPr>
          <a:xfrm>
            <a:off x="2879812" y="561963"/>
            <a:ext cx="1649564" cy="1712344"/>
          </a:xfrm>
        </p:spPr>
        <p:txBody>
          <a:bodyPr/>
          <a:lstStyle>
            <a:lvl1pPr marL="285750" indent="-285750">
              <a:buClr>
                <a:srgbClr val="0074B9"/>
              </a:buClr>
              <a:buFont typeface="Arial" panose="020B0604020202020204" pitchFamily="34" charset="0"/>
              <a:buChar char="•"/>
              <a:defRPr/>
            </a:lvl1pPr>
          </a:lstStyle>
          <a:p>
            <a:r>
              <a:rPr lang="en-US" noProof="0"/>
              <a:t>Click icon to add picture</a:t>
            </a:r>
            <a:endParaRPr lang="en-GB" noProof="0" dirty="0"/>
          </a:p>
        </p:txBody>
      </p:sp>
      <p:sp>
        <p:nvSpPr>
          <p:cNvPr id="63" name="Platshållare för text 60"/>
          <p:cNvSpPr>
            <a:spLocks noGrp="1"/>
          </p:cNvSpPr>
          <p:nvPr>
            <p:ph type="body" sz="quarter" idx="30" hasCustomPrompt="1"/>
          </p:nvPr>
        </p:nvSpPr>
        <p:spPr>
          <a:xfrm>
            <a:off x="2879812" y="1904899"/>
            <a:ext cx="1652588" cy="369408"/>
          </a:xfrm>
          <a:solidFill>
            <a:srgbClr val="D01F05"/>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a:t>Header</a:t>
            </a:r>
          </a:p>
        </p:txBody>
      </p:sp>
      <p:sp>
        <p:nvSpPr>
          <p:cNvPr id="64" name="Platshållare för bild 4"/>
          <p:cNvSpPr>
            <a:spLocks noGrp="1"/>
          </p:cNvSpPr>
          <p:nvPr>
            <p:ph type="pic" sz="quarter" idx="31"/>
          </p:nvPr>
        </p:nvSpPr>
        <p:spPr>
          <a:xfrm>
            <a:off x="4665328" y="555526"/>
            <a:ext cx="1649564" cy="1718781"/>
          </a:xfrm>
        </p:spPr>
        <p:txBody>
          <a:bodyPr/>
          <a:lstStyle>
            <a:lvl1pPr marL="285750" indent="-285750">
              <a:buClr>
                <a:srgbClr val="0074B9"/>
              </a:buClr>
              <a:buFont typeface="Arial" panose="020B0604020202020204" pitchFamily="34" charset="0"/>
              <a:buChar char="•"/>
              <a:defRPr/>
            </a:lvl1pPr>
          </a:lstStyle>
          <a:p>
            <a:r>
              <a:rPr lang="en-US" noProof="0"/>
              <a:t>Click icon to add picture</a:t>
            </a:r>
            <a:endParaRPr lang="en-GB" noProof="0" dirty="0"/>
          </a:p>
        </p:txBody>
      </p:sp>
      <p:sp>
        <p:nvSpPr>
          <p:cNvPr id="65" name="Platshållare för text 60"/>
          <p:cNvSpPr>
            <a:spLocks noGrp="1"/>
          </p:cNvSpPr>
          <p:nvPr>
            <p:ph type="body" sz="quarter" idx="32" hasCustomPrompt="1"/>
          </p:nvPr>
        </p:nvSpPr>
        <p:spPr>
          <a:xfrm>
            <a:off x="4665328" y="1904899"/>
            <a:ext cx="1652588" cy="369408"/>
          </a:xfrm>
          <a:solidFill>
            <a:srgbClr val="0074B9">
              <a:alpha val="75000"/>
            </a:srgbClr>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a:t>Header</a:t>
            </a:r>
          </a:p>
        </p:txBody>
      </p:sp>
      <p:sp>
        <p:nvSpPr>
          <p:cNvPr id="66" name="Platshållare för bild 4"/>
          <p:cNvSpPr>
            <a:spLocks noGrp="1"/>
          </p:cNvSpPr>
          <p:nvPr>
            <p:ph type="pic" sz="quarter" idx="33"/>
          </p:nvPr>
        </p:nvSpPr>
        <p:spPr>
          <a:xfrm>
            <a:off x="6445606" y="555526"/>
            <a:ext cx="1649564" cy="1718781"/>
          </a:xfrm>
        </p:spPr>
        <p:txBody>
          <a:bodyPr/>
          <a:lstStyle>
            <a:lvl1pPr marL="285750" indent="-285750">
              <a:buClr>
                <a:srgbClr val="0074B9"/>
              </a:buClr>
              <a:buFont typeface="Arial" panose="020B0604020202020204" pitchFamily="34" charset="0"/>
              <a:buChar char="•"/>
              <a:defRPr/>
            </a:lvl1pPr>
          </a:lstStyle>
          <a:p>
            <a:r>
              <a:rPr lang="en-US" noProof="0"/>
              <a:t>Click icon to add picture</a:t>
            </a:r>
            <a:endParaRPr lang="en-GB" noProof="0" dirty="0"/>
          </a:p>
        </p:txBody>
      </p:sp>
      <p:sp>
        <p:nvSpPr>
          <p:cNvPr id="67" name="Platshållare för text 60"/>
          <p:cNvSpPr>
            <a:spLocks noGrp="1"/>
          </p:cNvSpPr>
          <p:nvPr>
            <p:ph type="body" sz="quarter" idx="34" hasCustomPrompt="1"/>
          </p:nvPr>
        </p:nvSpPr>
        <p:spPr>
          <a:xfrm>
            <a:off x="6445606" y="1904899"/>
            <a:ext cx="1652588" cy="369408"/>
          </a:xfrm>
          <a:solidFill>
            <a:srgbClr val="D01F05"/>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a:t>Header</a:t>
            </a:r>
          </a:p>
        </p:txBody>
      </p:sp>
      <p:sp>
        <p:nvSpPr>
          <p:cNvPr id="68" name="Platshållare för bild 4"/>
          <p:cNvSpPr>
            <a:spLocks noGrp="1"/>
          </p:cNvSpPr>
          <p:nvPr>
            <p:ph type="pic" sz="quarter" idx="35"/>
          </p:nvPr>
        </p:nvSpPr>
        <p:spPr>
          <a:xfrm>
            <a:off x="1079500" y="2467062"/>
            <a:ext cx="1649564" cy="1712345"/>
          </a:xfrm>
        </p:spPr>
        <p:txBody>
          <a:bodyPr/>
          <a:lstStyle>
            <a:lvl1pPr marL="285750" indent="-285750">
              <a:buClr>
                <a:srgbClr val="0074B9"/>
              </a:buClr>
              <a:buFont typeface="Arial" panose="020B0604020202020204" pitchFamily="34" charset="0"/>
              <a:buChar char="•"/>
              <a:defRPr/>
            </a:lvl1pPr>
          </a:lstStyle>
          <a:p>
            <a:r>
              <a:rPr lang="en-US" noProof="0"/>
              <a:t>Click icon to add picture</a:t>
            </a:r>
            <a:endParaRPr lang="en-GB" noProof="0" dirty="0"/>
          </a:p>
        </p:txBody>
      </p:sp>
      <p:sp>
        <p:nvSpPr>
          <p:cNvPr id="69" name="Platshållare för text 60"/>
          <p:cNvSpPr>
            <a:spLocks noGrp="1"/>
          </p:cNvSpPr>
          <p:nvPr>
            <p:ph type="body" sz="quarter" idx="36" hasCustomPrompt="1"/>
          </p:nvPr>
        </p:nvSpPr>
        <p:spPr>
          <a:xfrm>
            <a:off x="1079500" y="3809999"/>
            <a:ext cx="1652588" cy="369408"/>
          </a:xfrm>
          <a:solidFill>
            <a:srgbClr val="0074B9">
              <a:alpha val="75000"/>
            </a:srgbClr>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a:t>Header</a:t>
            </a:r>
          </a:p>
        </p:txBody>
      </p:sp>
      <p:sp>
        <p:nvSpPr>
          <p:cNvPr id="70" name="Platshållare för bild 4"/>
          <p:cNvSpPr>
            <a:spLocks noGrp="1"/>
          </p:cNvSpPr>
          <p:nvPr>
            <p:ph type="pic" sz="quarter" idx="37"/>
          </p:nvPr>
        </p:nvSpPr>
        <p:spPr>
          <a:xfrm>
            <a:off x="4668352" y="2467062"/>
            <a:ext cx="1649564" cy="1712345"/>
          </a:xfrm>
        </p:spPr>
        <p:txBody>
          <a:bodyPr/>
          <a:lstStyle>
            <a:lvl1pPr marL="285750" indent="-285750">
              <a:buClr>
                <a:srgbClr val="0074B9"/>
              </a:buClr>
              <a:buFont typeface="Arial" panose="020B0604020202020204" pitchFamily="34" charset="0"/>
              <a:buChar char="•"/>
              <a:defRPr/>
            </a:lvl1pPr>
          </a:lstStyle>
          <a:p>
            <a:r>
              <a:rPr lang="en-US" noProof="0"/>
              <a:t>Click icon to add picture</a:t>
            </a:r>
            <a:endParaRPr lang="en-GB" noProof="0" dirty="0"/>
          </a:p>
        </p:txBody>
      </p:sp>
      <p:sp>
        <p:nvSpPr>
          <p:cNvPr id="71" name="Platshållare för text 60"/>
          <p:cNvSpPr>
            <a:spLocks noGrp="1"/>
          </p:cNvSpPr>
          <p:nvPr>
            <p:ph type="body" sz="quarter" idx="38" hasCustomPrompt="1"/>
          </p:nvPr>
        </p:nvSpPr>
        <p:spPr>
          <a:xfrm>
            <a:off x="4668352" y="3809999"/>
            <a:ext cx="1652588" cy="369408"/>
          </a:xfrm>
          <a:solidFill>
            <a:srgbClr val="0074B9">
              <a:alpha val="75000"/>
            </a:srgbClr>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a:t>Header</a:t>
            </a:r>
          </a:p>
        </p:txBody>
      </p:sp>
      <p:sp>
        <p:nvSpPr>
          <p:cNvPr id="72" name="Platshållare för bild 4"/>
          <p:cNvSpPr>
            <a:spLocks noGrp="1"/>
          </p:cNvSpPr>
          <p:nvPr>
            <p:ph type="pic" sz="quarter" idx="39"/>
          </p:nvPr>
        </p:nvSpPr>
        <p:spPr>
          <a:xfrm>
            <a:off x="6456511" y="2467062"/>
            <a:ext cx="1649564" cy="1712345"/>
          </a:xfrm>
        </p:spPr>
        <p:txBody>
          <a:bodyPr/>
          <a:lstStyle>
            <a:lvl1pPr marL="285750" indent="-285750">
              <a:buClr>
                <a:srgbClr val="0074B9"/>
              </a:buClr>
              <a:buFont typeface="Arial" panose="020B0604020202020204" pitchFamily="34" charset="0"/>
              <a:buChar char="•"/>
              <a:defRPr/>
            </a:lvl1pPr>
          </a:lstStyle>
          <a:p>
            <a:r>
              <a:rPr lang="en-US" noProof="0"/>
              <a:t>Click icon to add picture</a:t>
            </a:r>
            <a:endParaRPr lang="en-GB" noProof="0" dirty="0"/>
          </a:p>
        </p:txBody>
      </p:sp>
      <p:sp>
        <p:nvSpPr>
          <p:cNvPr id="73" name="Platshållare för text 60"/>
          <p:cNvSpPr>
            <a:spLocks noGrp="1"/>
          </p:cNvSpPr>
          <p:nvPr>
            <p:ph type="body" sz="quarter" idx="40" hasCustomPrompt="1"/>
          </p:nvPr>
        </p:nvSpPr>
        <p:spPr>
          <a:xfrm>
            <a:off x="6456511" y="3809999"/>
            <a:ext cx="1652588" cy="369408"/>
          </a:xfrm>
          <a:solidFill>
            <a:srgbClr val="D01F05"/>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a:t>Header</a:t>
            </a:r>
          </a:p>
        </p:txBody>
      </p:sp>
      <p:sp>
        <p:nvSpPr>
          <p:cNvPr id="74" name="Platshållare för bild 4"/>
          <p:cNvSpPr>
            <a:spLocks noGrp="1"/>
          </p:cNvSpPr>
          <p:nvPr>
            <p:ph type="pic" sz="quarter" idx="41"/>
          </p:nvPr>
        </p:nvSpPr>
        <p:spPr>
          <a:xfrm>
            <a:off x="2871313" y="2467062"/>
            <a:ext cx="1649564" cy="1712345"/>
          </a:xfrm>
        </p:spPr>
        <p:txBody>
          <a:bodyPr/>
          <a:lstStyle>
            <a:lvl1pPr marL="285750" indent="-285750">
              <a:buClr>
                <a:srgbClr val="0074B9"/>
              </a:buClr>
              <a:buFont typeface="Arial" panose="020B0604020202020204" pitchFamily="34" charset="0"/>
              <a:buChar char="•"/>
              <a:defRPr/>
            </a:lvl1pPr>
          </a:lstStyle>
          <a:p>
            <a:r>
              <a:rPr lang="en-US" noProof="0"/>
              <a:t>Click icon to add picture</a:t>
            </a:r>
            <a:endParaRPr lang="en-GB" noProof="0" dirty="0"/>
          </a:p>
        </p:txBody>
      </p:sp>
      <p:sp>
        <p:nvSpPr>
          <p:cNvPr id="75" name="Platshållare för text 60"/>
          <p:cNvSpPr>
            <a:spLocks noGrp="1"/>
          </p:cNvSpPr>
          <p:nvPr>
            <p:ph type="body" sz="quarter" idx="42" hasCustomPrompt="1"/>
          </p:nvPr>
        </p:nvSpPr>
        <p:spPr>
          <a:xfrm>
            <a:off x="2871313" y="3809999"/>
            <a:ext cx="1652588" cy="369408"/>
          </a:xfrm>
          <a:solidFill>
            <a:srgbClr val="D01F05"/>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a:t>Header</a:t>
            </a:r>
          </a:p>
        </p:txBody>
      </p:sp>
    </p:spTree>
    <p:extLst>
      <p:ext uri="{BB962C8B-B14F-4D97-AF65-F5344CB8AC3E}">
        <p14:creationId xmlns:p14="http://schemas.microsoft.com/office/powerpoint/2010/main" val="20759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918168" y="411213"/>
            <a:ext cx="7813675" cy="576213"/>
          </a:xfrm>
        </p:spPr>
        <p:txBody>
          <a:bodyPr>
            <a:normAutofit/>
          </a:bodyPr>
          <a:lstStyle>
            <a:lvl1pPr>
              <a:defRPr sz="3200"/>
            </a:lvl1pPr>
          </a:lstStyle>
          <a:p>
            <a:r>
              <a:rPr lang="en-US" noProof="0"/>
              <a:t>Click to edit Master title style</a:t>
            </a:r>
            <a:endParaRPr lang="en-GB" noProof="0" dirty="0"/>
          </a:p>
        </p:txBody>
      </p:sp>
      <p:sp>
        <p:nvSpPr>
          <p:cNvPr id="3" name="Platshållare för innehåll 2"/>
          <p:cNvSpPr>
            <a:spLocks noGrp="1"/>
          </p:cNvSpPr>
          <p:nvPr>
            <p:ph sz="half" idx="1"/>
          </p:nvPr>
        </p:nvSpPr>
        <p:spPr>
          <a:xfrm>
            <a:off x="926782" y="1203598"/>
            <a:ext cx="3852863" cy="3060751"/>
          </a:xfrm>
        </p:spPr>
        <p:txBody>
          <a:bodyPr>
            <a:normAutofit/>
          </a:bodyPr>
          <a:lstStyle>
            <a:lvl1pPr>
              <a:buClr>
                <a:srgbClr val="0074B9"/>
              </a:buClr>
              <a:defRPr sz="2400"/>
            </a:lvl1pPr>
            <a:lvl2pPr>
              <a:buClr>
                <a:srgbClr val="0074B9"/>
              </a:buClr>
              <a:defRPr sz="2000"/>
            </a:lvl2pPr>
            <a:lvl3pPr>
              <a:buClr>
                <a:srgbClr val="0074B9"/>
              </a:buClr>
              <a:defRPr sz="1800"/>
            </a:lvl3pPr>
            <a:lvl4pPr>
              <a:buClr>
                <a:srgbClr val="0074B9"/>
              </a:buClr>
              <a:defRPr sz="1600"/>
            </a:lvl4pPr>
            <a:lvl5pPr>
              <a:buClr>
                <a:srgbClr val="0074B9"/>
              </a:buClr>
              <a:defRPr sz="1400"/>
            </a:lvl5pPr>
            <a:lvl6pPr>
              <a:defRPr sz="1620"/>
            </a:lvl6pPr>
            <a:lvl7pPr>
              <a:defRPr sz="1620"/>
            </a:lvl7pPr>
            <a:lvl8pPr>
              <a:defRPr sz="1620"/>
            </a:lvl8pPr>
            <a:lvl9pPr>
              <a:defRPr sz="162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Platshållare för innehåll 3"/>
          <p:cNvSpPr>
            <a:spLocks noGrp="1"/>
          </p:cNvSpPr>
          <p:nvPr>
            <p:ph sz="half" idx="2"/>
          </p:nvPr>
        </p:nvSpPr>
        <p:spPr>
          <a:xfrm>
            <a:off x="4886438" y="1203598"/>
            <a:ext cx="3852863" cy="3060751"/>
          </a:xfrm>
        </p:spPr>
        <p:txBody>
          <a:bodyPr>
            <a:normAutofit/>
          </a:bodyPr>
          <a:lstStyle>
            <a:lvl1pPr>
              <a:buClr>
                <a:srgbClr val="0074B9"/>
              </a:buClr>
              <a:defRPr sz="2400"/>
            </a:lvl1pPr>
            <a:lvl2pPr>
              <a:buClr>
                <a:srgbClr val="0074B9"/>
              </a:buClr>
              <a:defRPr sz="2000"/>
            </a:lvl2pPr>
            <a:lvl3pPr>
              <a:buClr>
                <a:srgbClr val="0074B9"/>
              </a:buClr>
              <a:defRPr sz="1800"/>
            </a:lvl3pPr>
            <a:lvl4pPr>
              <a:buClr>
                <a:srgbClr val="0074B9"/>
              </a:buClr>
              <a:defRPr sz="1600"/>
            </a:lvl4pPr>
            <a:lvl5pPr>
              <a:buClr>
                <a:srgbClr val="0074B9"/>
              </a:buClr>
              <a:defRPr sz="1400"/>
            </a:lvl5pPr>
            <a:lvl6pPr>
              <a:defRPr sz="1620"/>
            </a:lvl6pPr>
            <a:lvl7pPr>
              <a:defRPr sz="1620"/>
            </a:lvl7pPr>
            <a:lvl8pPr>
              <a:defRPr sz="1620"/>
            </a:lvl8pPr>
            <a:lvl9pPr>
              <a:defRPr sz="162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Platshållare för bildnummer 6"/>
          <p:cNvSpPr>
            <a:spLocks noGrp="1"/>
          </p:cNvSpPr>
          <p:nvPr>
            <p:ph type="sldNum" sz="quarter" idx="12"/>
          </p:nvPr>
        </p:nvSpPr>
        <p:spPr>
          <a:xfrm>
            <a:off x="8532440" y="4828157"/>
            <a:ext cx="360734" cy="110800"/>
          </a:xfrm>
          <a:prstGeom prst="rect">
            <a:avLst/>
          </a:prstGeom>
        </p:spPr>
        <p:txBody>
          <a:bodyPr/>
          <a:lstStyle/>
          <a:p>
            <a:fld id="{15E64212-AF21-4074-AD51-21ACBD25B453}" type="slidenum">
              <a:rPr lang="sv-SE" smtClean="0"/>
              <a:pPr/>
              <a:t>‹#›</a:t>
            </a:fld>
            <a:endParaRPr lang="sv-SE" dirty="0"/>
          </a:p>
        </p:txBody>
      </p:sp>
    </p:spTree>
    <p:extLst>
      <p:ext uri="{BB962C8B-B14F-4D97-AF65-F5344CB8AC3E}">
        <p14:creationId xmlns:p14="http://schemas.microsoft.com/office/powerpoint/2010/main" val="339075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99592" y="987574"/>
            <a:ext cx="3852865" cy="551830"/>
          </a:xfrm>
        </p:spPr>
        <p:txBody>
          <a:bodyPr anchor="b">
            <a:noAutofit/>
          </a:bodyPr>
          <a:lstStyle>
            <a:lvl1pPr marL="0" indent="0">
              <a:lnSpc>
                <a:spcPct val="100000"/>
              </a:lnSpc>
              <a:buNone/>
              <a:defRPr sz="200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noProof="0"/>
              <a:t>Edit Master text styles</a:t>
            </a:r>
          </a:p>
        </p:txBody>
      </p:sp>
      <p:sp>
        <p:nvSpPr>
          <p:cNvPr id="4" name="Platshållare för innehåll 3"/>
          <p:cNvSpPr>
            <a:spLocks noGrp="1"/>
          </p:cNvSpPr>
          <p:nvPr>
            <p:ph sz="half" idx="2"/>
          </p:nvPr>
        </p:nvSpPr>
        <p:spPr>
          <a:xfrm>
            <a:off x="911636" y="1707654"/>
            <a:ext cx="3852865" cy="2580930"/>
          </a:xfrm>
        </p:spPr>
        <p:txBody>
          <a:bodyPr/>
          <a:lstStyle>
            <a:lvl1pPr>
              <a:buClr>
                <a:srgbClr val="D01F05"/>
              </a:buClr>
              <a:defRPr sz="1800"/>
            </a:lvl1pPr>
            <a:lvl2pPr>
              <a:buClr>
                <a:srgbClr val="D01F05"/>
              </a:buClr>
              <a:defRPr sz="1600"/>
            </a:lvl2pPr>
            <a:lvl3pPr>
              <a:buClr>
                <a:srgbClr val="D01F05"/>
              </a:buClr>
              <a:defRPr sz="1400"/>
            </a:lvl3pPr>
            <a:lvl4pPr>
              <a:buClr>
                <a:srgbClr val="D01F05"/>
              </a:buClr>
              <a:defRPr sz="1200"/>
            </a:lvl4pPr>
            <a:lvl5pPr>
              <a:buClr>
                <a:srgbClr val="D01F05"/>
              </a:buClr>
              <a:defRPr sz="1200"/>
            </a:lvl5pPr>
            <a:lvl6pPr>
              <a:defRPr sz="1440"/>
            </a:lvl6pPr>
            <a:lvl7pPr>
              <a:defRPr sz="1440"/>
            </a:lvl7pPr>
            <a:lvl8pPr>
              <a:defRPr sz="1440"/>
            </a:lvl8pPr>
            <a:lvl9pPr>
              <a:defRPr sz="1440"/>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Platshållare för text 4"/>
          <p:cNvSpPr>
            <a:spLocks noGrp="1"/>
          </p:cNvSpPr>
          <p:nvPr>
            <p:ph type="body" sz="quarter" idx="3"/>
          </p:nvPr>
        </p:nvSpPr>
        <p:spPr>
          <a:xfrm>
            <a:off x="4849479" y="987574"/>
            <a:ext cx="3852861" cy="534240"/>
          </a:xfrm>
        </p:spPr>
        <p:txBody>
          <a:bodyPr anchor="b">
            <a:noAutofit/>
          </a:bodyPr>
          <a:lstStyle>
            <a:lvl1pPr marL="0" indent="0">
              <a:lnSpc>
                <a:spcPct val="100000"/>
              </a:lnSpc>
              <a:buNone/>
              <a:defRPr sz="200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noProof="0"/>
              <a:t>Edit Master text styles</a:t>
            </a:r>
          </a:p>
        </p:txBody>
      </p:sp>
      <p:sp>
        <p:nvSpPr>
          <p:cNvPr id="6" name="Platshållare för innehåll 5"/>
          <p:cNvSpPr>
            <a:spLocks noGrp="1"/>
          </p:cNvSpPr>
          <p:nvPr>
            <p:ph sz="quarter" idx="4"/>
          </p:nvPr>
        </p:nvSpPr>
        <p:spPr>
          <a:xfrm>
            <a:off x="4860406" y="1707654"/>
            <a:ext cx="3852861" cy="2580930"/>
          </a:xfrm>
        </p:spPr>
        <p:txBody>
          <a:bodyPr/>
          <a:lstStyle>
            <a:lvl1pPr>
              <a:buClr>
                <a:srgbClr val="D01F05"/>
              </a:buClr>
              <a:defRPr sz="1800"/>
            </a:lvl1pPr>
            <a:lvl2pPr>
              <a:buClr>
                <a:srgbClr val="D01F05"/>
              </a:buClr>
              <a:defRPr sz="1600"/>
            </a:lvl2pPr>
            <a:lvl3pPr>
              <a:buClr>
                <a:srgbClr val="D01F05"/>
              </a:buClr>
              <a:defRPr sz="1400"/>
            </a:lvl3pPr>
            <a:lvl4pPr>
              <a:buClr>
                <a:srgbClr val="D01F05"/>
              </a:buClr>
              <a:defRPr sz="1200"/>
            </a:lvl4pPr>
            <a:lvl5pPr marL="719138" indent="0">
              <a:buClr>
                <a:srgbClr val="D01F05"/>
              </a:buClr>
              <a:buNone/>
              <a:defRPr sz="1080"/>
            </a:lvl5pPr>
            <a:lvl6pPr>
              <a:defRPr sz="1440"/>
            </a:lvl6pPr>
            <a:lvl7pPr>
              <a:defRPr sz="1440"/>
            </a:lvl7pPr>
            <a:lvl8pPr>
              <a:defRPr sz="1440"/>
            </a:lvl8pPr>
            <a:lvl9pPr>
              <a:defRPr sz="144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dirty="0"/>
          </a:p>
        </p:txBody>
      </p:sp>
      <p:sp>
        <p:nvSpPr>
          <p:cNvPr id="10" name="Rubrik 9"/>
          <p:cNvSpPr>
            <a:spLocks noGrp="1"/>
          </p:cNvSpPr>
          <p:nvPr>
            <p:ph type="title"/>
          </p:nvPr>
        </p:nvSpPr>
        <p:spPr>
          <a:xfrm>
            <a:off x="899592" y="303498"/>
            <a:ext cx="7813675" cy="576213"/>
          </a:xfrm>
        </p:spPr>
        <p:txBody>
          <a:bodyPr>
            <a:normAutofit/>
          </a:bodyPr>
          <a:lstStyle>
            <a:lvl1pPr>
              <a:defRPr sz="3200"/>
            </a:lvl1pPr>
          </a:lstStyle>
          <a:p>
            <a:r>
              <a:rPr lang="en-US" noProof="0"/>
              <a:t>Click to edit Master title style</a:t>
            </a:r>
            <a:endParaRPr lang="sv-SE" noProof="0" dirty="0"/>
          </a:p>
        </p:txBody>
      </p:sp>
    </p:spTree>
    <p:extLst>
      <p:ext uri="{BB962C8B-B14F-4D97-AF65-F5344CB8AC3E}">
        <p14:creationId xmlns:p14="http://schemas.microsoft.com/office/powerpoint/2010/main" val="318395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03264" y="699320"/>
            <a:ext cx="7813675" cy="576213"/>
          </a:xfrm>
          <a:prstGeom prst="rect">
            <a:avLst/>
          </a:prstGeom>
        </p:spPr>
        <p:txBody>
          <a:bodyPr vert="horz" lIns="0" tIns="0" rIns="0" bIns="0" rtlCol="0" anchor="t">
            <a:normAutofit/>
          </a:bodyPr>
          <a:lstStyle/>
          <a:p>
            <a:r>
              <a:rPr lang="sv-SE" dirty="0"/>
              <a:t>Klicka här för att ändra format</a:t>
            </a:r>
          </a:p>
        </p:txBody>
      </p:sp>
      <p:sp>
        <p:nvSpPr>
          <p:cNvPr id="3" name="Platshållare för text 2"/>
          <p:cNvSpPr>
            <a:spLocks noGrp="1"/>
          </p:cNvSpPr>
          <p:nvPr>
            <p:ph type="body" idx="1"/>
          </p:nvPr>
        </p:nvSpPr>
        <p:spPr>
          <a:xfrm>
            <a:off x="899095" y="1491220"/>
            <a:ext cx="7813675" cy="3060750"/>
          </a:xfrm>
          <a:prstGeom prst="rect">
            <a:avLst/>
          </a:prstGeom>
        </p:spPr>
        <p:txBody>
          <a:bodyPr vert="horz" lIns="0" tIns="0" rIns="0" bIns="0" rtlCol="0">
            <a:normAutofit/>
          </a:body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pic>
        <p:nvPicPr>
          <p:cNvPr id="4" name="Bildobjekt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6942" y="4371950"/>
            <a:ext cx="1352578" cy="810160"/>
          </a:xfrm>
          <a:prstGeom prst="rect">
            <a:avLst/>
          </a:prstGeom>
        </p:spPr>
      </p:pic>
      <p:pic>
        <p:nvPicPr>
          <p:cNvPr id="5" name="Bildobjekt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80412" y="4551970"/>
            <a:ext cx="720700" cy="483292"/>
          </a:xfrm>
          <a:prstGeom prst="rect">
            <a:avLst/>
          </a:prstGeom>
        </p:spPr>
      </p:pic>
    </p:spTree>
    <p:extLst>
      <p:ext uri="{BB962C8B-B14F-4D97-AF65-F5344CB8AC3E}">
        <p14:creationId xmlns:p14="http://schemas.microsoft.com/office/powerpoint/2010/main" val="3381544337"/>
      </p:ext>
    </p:extLst>
  </p:cSld>
  <p:clrMap bg1="lt1" tx1="dk1" bg2="lt2" tx2="dk2" accent1="accent1" accent2="accent2" accent3="accent3" accent4="accent4" accent5="accent5" accent6="accent6" hlink="hlink" folHlink="folHlink"/>
  <p:sldLayoutIdLst>
    <p:sldLayoutId id="2147483686" r:id="rId1"/>
    <p:sldLayoutId id="2147483756" r:id="rId2"/>
    <p:sldLayoutId id="2147483755" r:id="rId3"/>
    <p:sldLayoutId id="2147483748" r:id="rId4"/>
    <p:sldLayoutId id="2147483749" r:id="rId5"/>
    <p:sldLayoutId id="2147483750" r:id="rId6"/>
    <p:sldLayoutId id="2147483753" r:id="rId7"/>
    <p:sldLayoutId id="2147483688" r:id="rId8"/>
    <p:sldLayoutId id="2147483689" r:id="rId9"/>
    <p:sldLayoutId id="2147483708" r:id="rId10"/>
  </p:sldLayoutIdLst>
  <p:hf sldNum="0" hdr="0" dt="0"/>
  <p:txStyles>
    <p:titleStyle>
      <a:lvl1pPr algn="l" defTabSz="822960" rtl="0" eaLnBrk="1" latinLnBrk="0" hangingPunct="1">
        <a:lnSpc>
          <a:spcPct val="100000"/>
        </a:lnSpc>
        <a:spcBef>
          <a:spcPct val="0"/>
        </a:spcBef>
        <a:buNone/>
        <a:defRPr sz="3200" b="1" kern="1200">
          <a:solidFill>
            <a:schemeClr val="tx1">
              <a:lumMod val="75000"/>
              <a:lumOff val="25000"/>
            </a:schemeClr>
          </a:solidFill>
          <a:latin typeface="+mj-lt"/>
          <a:ea typeface="+mj-ea"/>
          <a:cs typeface="+mj-cs"/>
        </a:defRPr>
      </a:lvl1pPr>
    </p:titleStyle>
    <p:body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4"/>
          <p:cNvSpPr txBox="1">
            <a:spLocks/>
          </p:cNvSpPr>
          <p:nvPr/>
        </p:nvSpPr>
        <p:spPr>
          <a:xfrm>
            <a:off x="995470" y="3847987"/>
            <a:ext cx="7362416" cy="669600"/>
          </a:xfrm>
          <a:prstGeom prst="rect">
            <a:avLst/>
          </a:prstGeom>
        </p:spPr>
        <p:txBody>
          <a:bodyPr vert="horz" lIns="0" tIns="0" rIns="0" bIns="0" rtlCol="0" anchor="t">
            <a:noAutofit/>
          </a:bodyPr>
          <a:lstStyle>
            <a:lvl1pPr algn="l" defTabSz="822960" rtl="0" eaLnBrk="1" latinLnBrk="0" hangingPunct="1">
              <a:lnSpc>
                <a:spcPct val="100000"/>
              </a:lnSpc>
              <a:spcBef>
                <a:spcPct val="0"/>
              </a:spcBef>
              <a:buNone/>
              <a:defRPr sz="2520" b="1" kern="1200">
                <a:solidFill>
                  <a:schemeClr val="tx1">
                    <a:lumMod val="75000"/>
                    <a:lumOff val="25000"/>
                  </a:schemeClr>
                </a:solidFill>
                <a:latin typeface="+mj-lt"/>
                <a:ea typeface="+mj-ea"/>
                <a:cs typeface="+mj-cs"/>
              </a:defRPr>
            </a:lvl1pPr>
          </a:lstStyle>
          <a:p>
            <a:pPr algn="ctr"/>
            <a:r>
              <a:rPr lang="en-GB" sz="1600" dirty="0">
                <a:solidFill>
                  <a:schemeClr val="tx1"/>
                </a:solidFill>
              </a:rPr>
              <a:t>Giuliana Tiripelli</a:t>
            </a:r>
          </a:p>
          <a:p>
            <a:pPr algn="ctr"/>
            <a:r>
              <a:rPr lang="en-GB" sz="1600" dirty="0">
                <a:solidFill>
                  <a:schemeClr val="tx1"/>
                </a:solidFill>
              </a:rPr>
              <a:t>Paul Reilly</a:t>
            </a:r>
            <a:br>
              <a:rPr lang="en-GB" sz="1600" dirty="0">
                <a:solidFill>
                  <a:schemeClr val="tx1"/>
                </a:solidFill>
              </a:rPr>
            </a:br>
            <a:r>
              <a:rPr lang="en-GB" sz="1600" dirty="0">
                <a:solidFill>
                  <a:schemeClr val="tx1"/>
                </a:solidFill>
              </a:rPr>
              <a:t>University of Sheffield</a:t>
            </a:r>
            <a:endParaRPr lang="en-GB" sz="1600" dirty="0"/>
          </a:p>
        </p:txBody>
      </p:sp>
      <p:sp>
        <p:nvSpPr>
          <p:cNvPr id="3" name="Rectangle 2"/>
          <p:cNvSpPr/>
          <p:nvPr/>
        </p:nvSpPr>
        <p:spPr>
          <a:xfrm>
            <a:off x="1029732" y="3259119"/>
            <a:ext cx="6936835" cy="523220"/>
          </a:xfrm>
          <a:prstGeom prst="rect">
            <a:avLst/>
          </a:prstGeom>
        </p:spPr>
        <p:txBody>
          <a:bodyPr wrap="none">
            <a:spAutoFit/>
          </a:bodyPr>
          <a:lstStyle/>
          <a:p>
            <a:r>
              <a:rPr lang="en-GB" sz="2800" b="1" dirty="0"/>
              <a:t>Guidelines for Effective Crisis Communication</a:t>
            </a:r>
          </a:p>
        </p:txBody>
      </p:sp>
      <p:pic>
        <p:nvPicPr>
          <p:cNvPr id="6" name="Picture 5"/>
          <p:cNvPicPr>
            <a:picLocks noChangeAspect="1"/>
          </p:cNvPicPr>
          <p:nvPr/>
        </p:nvPicPr>
        <p:blipFill>
          <a:blip r:embed="rId3"/>
          <a:stretch>
            <a:fillRect/>
          </a:stretch>
        </p:blipFill>
        <p:spPr>
          <a:xfrm>
            <a:off x="3238772" y="901100"/>
            <a:ext cx="2643950" cy="2015373"/>
          </a:xfrm>
          <a:prstGeom prst="rect">
            <a:avLst/>
          </a:prstGeom>
        </p:spPr>
      </p:pic>
      <p:sp>
        <p:nvSpPr>
          <p:cNvPr id="7" name="Rectangle 6"/>
          <p:cNvSpPr/>
          <p:nvPr/>
        </p:nvSpPr>
        <p:spPr>
          <a:xfrm>
            <a:off x="3140824" y="2982122"/>
            <a:ext cx="2741898" cy="246221"/>
          </a:xfrm>
          <a:prstGeom prst="rect">
            <a:avLst/>
          </a:prstGeom>
        </p:spPr>
        <p:txBody>
          <a:bodyPr wrap="square">
            <a:spAutoFit/>
          </a:bodyPr>
          <a:lstStyle/>
          <a:p>
            <a:pPr indent="-1710690" algn="r">
              <a:spcBef>
                <a:spcPts val="1000"/>
              </a:spcBef>
              <a:spcAft>
                <a:spcPts val="0"/>
              </a:spcAft>
            </a:pPr>
            <a:r>
              <a:rPr lang="en-GB" sz="1000" dirty="0" smtClean="0">
                <a:latin typeface="Calibri" panose="020F0502020204030204" pitchFamily="34" charset="0"/>
                <a:ea typeface="Times New Roman" panose="02020603050405020304" pitchFamily="18" charset="0"/>
                <a:cs typeface="Times New Roman" panose="02020603050405020304" pitchFamily="18" charset="0"/>
              </a:rPr>
              <a:t>Photo by Jem Stone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44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31166" y="917832"/>
            <a:ext cx="7153202" cy="3382109"/>
          </a:xfrm>
        </p:spPr>
        <p:txBody>
          <a:bodyPr>
            <a:noAutofit/>
          </a:bodyPr>
          <a:lstStyle/>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1. Introduction</a:t>
            </a:r>
          </a:p>
          <a:p>
            <a:pPr marL="0" lvl="0" indent="0">
              <a:lnSpc>
                <a:spcPct val="100000"/>
              </a:lnSpc>
              <a:spcBef>
                <a:spcPts val="0"/>
              </a:spcBef>
              <a:spcAft>
                <a:spcPts val="0"/>
              </a:spcAft>
              <a:buNone/>
            </a:pPr>
            <a:r>
              <a:rPr lang="en-GB" sz="3600" b="1" dirty="0">
                <a:solidFill>
                  <a:srgbClr val="4472C4"/>
                </a:solidFill>
                <a:latin typeface="Calibri" charset="0"/>
                <a:ea typeface="Calibri" charset="0"/>
                <a:cs typeface="Calibri" charset="0"/>
              </a:rPr>
              <a:t>2. Crisis management and strategies for communication </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3. Flowchart and SPEAK guidelines</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4. Conclusions</a:t>
            </a:r>
            <a:endParaRPr lang="sv-SE" sz="3600" b="1" dirty="0">
              <a:solidFill>
                <a:schemeClr val="bg1">
                  <a:lumMod val="85000"/>
                </a:schemeClr>
              </a:solidFill>
              <a:latin typeface="Calibri" charset="0"/>
              <a:ea typeface="Calibri" charset="0"/>
              <a:cs typeface="Calibri" charset="0"/>
            </a:endParaRPr>
          </a:p>
        </p:txBody>
      </p:sp>
    </p:spTree>
    <p:extLst>
      <p:ext uri="{BB962C8B-B14F-4D97-AF65-F5344CB8AC3E}">
        <p14:creationId xmlns:p14="http://schemas.microsoft.com/office/powerpoint/2010/main" val="82890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195486"/>
            <a:ext cx="8640959" cy="576213"/>
          </a:xfrm>
        </p:spPr>
        <p:txBody>
          <a:bodyPr>
            <a:noAutofit/>
          </a:bodyPr>
          <a:lstStyle/>
          <a:p>
            <a:pPr algn="ctr"/>
            <a:r>
              <a:rPr lang="en-GB" sz="2900" dirty="0"/>
              <a:t>Crisis management and strategies for </a:t>
            </a:r>
            <a:r>
              <a:rPr lang="en-GB" sz="2900"/>
              <a:t>communication (1)</a:t>
            </a:r>
            <a:endParaRPr lang="sv-SE" sz="2900" dirty="0"/>
          </a:p>
        </p:txBody>
      </p:sp>
      <p:sp>
        <p:nvSpPr>
          <p:cNvPr id="3" name="Platshållare för innehåll 2"/>
          <p:cNvSpPr>
            <a:spLocks noGrp="1"/>
          </p:cNvSpPr>
          <p:nvPr>
            <p:ph idx="1"/>
          </p:nvPr>
        </p:nvSpPr>
        <p:spPr>
          <a:xfrm>
            <a:off x="611560" y="771550"/>
            <a:ext cx="8280918" cy="3890243"/>
          </a:xfrm>
        </p:spPr>
        <p:txBody>
          <a:bodyPr>
            <a:normAutofit fontScale="77500" lnSpcReduction="20000"/>
          </a:bodyPr>
          <a:lstStyle/>
          <a:p>
            <a:pPr marL="0" indent="0" algn="just">
              <a:buNone/>
            </a:pPr>
            <a:r>
              <a:rPr lang="en-GB" sz="2500" dirty="0"/>
              <a:t>Crises (or disasters):</a:t>
            </a:r>
          </a:p>
          <a:p>
            <a:pPr marL="700088" lvl="2" indent="-342900" algn="just">
              <a:lnSpc>
                <a:spcPct val="120000"/>
              </a:lnSpc>
              <a:spcAft>
                <a:spcPts val="0"/>
              </a:spcAft>
              <a:buFont typeface="+mj-lt"/>
              <a:buAutoNum type="arabicPeriod"/>
            </a:pPr>
            <a:r>
              <a:rPr lang="en-GB" sz="2300" dirty="0"/>
              <a:t>are </a:t>
            </a:r>
            <a:r>
              <a:rPr lang="en-GB" sz="2300" b="1" dirty="0"/>
              <a:t>unexpected</a:t>
            </a:r>
            <a:r>
              <a:rPr lang="en-GB" sz="2300" dirty="0"/>
              <a:t>,</a:t>
            </a:r>
          </a:p>
          <a:p>
            <a:pPr marL="700088" lvl="2" indent="-342900" algn="just">
              <a:lnSpc>
                <a:spcPct val="120000"/>
              </a:lnSpc>
              <a:spcAft>
                <a:spcPts val="0"/>
              </a:spcAft>
              <a:buFont typeface="+mj-lt"/>
              <a:buAutoNum type="arabicPeriod"/>
            </a:pPr>
            <a:r>
              <a:rPr lang="en-GB" sz="2300" dirty="0"/>
              <a:t>affect individuals or organisations</a:t>
            </a:r>
          </a:p>
          <a:p>
            <a:pPr marL="700088" lvl="2" indent="-342900" algn="just">
              <a:lnSpc>
                <a:spcPct val="120000"/>
              </a:lnSpc>
              <a:spcAft>
                <a:spcPts val="0"/>
              </a:spcAft>
              <a:buFont typeface="+mj-lt"/>
              <a:buAutoNum type="arabicPeriod"/>
            </a:pPr>
            <a:r>
              <a:rPr lang="en-GB" sz="2300" b="1" dirty="0"/>
              <a:t>may inflict financial or reputational damage upon key stakeholders</a:t>
            </a:r>
            <a:r>
              <a:rPr lang="en-GB" sz="2300" dirty="0"/>
              <a:t>, </a:t>
            </a:r>
          </a:p>
          <a:p>
            <a:pPr marL="700088" lvl="2" indent="-342900" algn="just">
              <a:lnSpc>
                <a:spcPct val="120000"/>
              </a:lnSpc>
              <a:spcAft>
                <a:spcPts val="0"/>
              </a:spcAft>
              <a:buFont typeface="+mj-lt"/>
              <a:buAutoNum type="arabicPeriod"/>
            </a:pPr>
            <a:r>
              <a:rPr lang="en-GB" sz="2300" b="1" dirty="0"/>
              <a:t>require urgent action to prevent their escalation</a:t>
            </a:r>
            <a:r>
              <a:rPr lang="en-GB" sz="2300" dirty="0"/>
              <a:t> </a:t>
            </a:r>
          </a:p>
          <a:p>
            <a:pPr marL="0" indent="0" algn="just">
              <a:lnSpc>
                <a:spcPct val="120000"/>
              </a:lnSpc>
              <a:spcBef>
                <a:spcPts val="0"/>
              </a:spcBef>
              <a:spcAft>
                <a:spcPts val="0"/>
              </a:spcAft>
              <a:buNone/>
            </a:pPr>
            <a:endParaRPr lang="en-GB" sz="1000" dirty="0"/>
          </a:p>
          <a:p>
            <a:pPr marL="0" indent="0" algn="just">
              <a:buNone/>
            </a:pPr>
            <a:endParaRPr lang="en-GB" sz="1000" dirty="0"/>
          </a:p>
          <a:p>
            <a:pPr marL="0" indent="0" algn="just">
              <a:buNone/>
            </a:pPr>
            <a:r>
              <a:rPr lang="en-GB" sz="2500" dirty="0"/>
              <a:t>The purpose of crisis communication strategies is improve this situation and to ‘limit and contain harm’ to those individuals and organisations affected by the disaster</a:t>
            </a:r>
          </a:p>
          <a:p>
            <a:pPr marL="0" indent="0" algn="just">
              <a:buNone/>
            </a:pPr>
            <a:endParaRPr lang="en-GB" sz="600" dirty="0"/>
          </a:p>
          <a:p>
            <a:pPr lvl="1" algn="just">
              <a:spcAft>
                <a:spcPts val="600"/>
              </a:spcAft>
            </a:pPr>
            <a:r>
              <a:rPr lang="en-GB" sz="2300" dirty="0">
                <a:latin typeface="Calibri" charset="0"/>
                <a:ea typeface="Calibri" charset="0"/>
                <a:cs typeface="Calibri" charset="0"/>
              </a:rPr>
              <a:t>early crisis communication literature: </a:t>
            </a:r>
            <a:r>
              <a:rPr lang="en-GB" sz="2300" b="1" dirty="0">
                <a:latin typeface="Calibri" charset="0"/>
                <a:ea typeface="Calibri" charset="0"/>
                <a:cs typeface="Calibri" charset="0"/>
              </a:rPr>
              <a:t>focus on “timely, accurate information and communicate strategically to minimise reputational damage”</a:t>
            </a:r>
          </a:p>
          <a:p>
            <a:pPr lvl="1" algn="just">
              <a:spcAft>
                <a:spcPts val="600"/>
              </a:spcAft>
            </a:pPr>
            <a:r>
              <a:rPr lang="en-GB" sz="2300" b="1" dirty="0">
                <a:latin typeface="Calibri" charset="0"/>
                <a:ea typeface="Calibri" charset="0"/>
                <a:cs typeface="Calibri" charset="0"/>
              </a:rPr>
              <a:t>today: a  variety  of  conflicting  objectives</a:t>
            </a:r>
          </a:p>
          <a:p>
            <a:pPr lvl="1" algn="just">
              <a:spcAft>
                <a:spcPts val="600"/>
              </a:spcAft>
            </a:pPr>
            <a:r>
              <a:rPr lang="en-GB" sz="2300" b="1" dirty="0">
                <a:latin typeface="Calibri" charset="0"/>
                <a:ea typeface="Calibri" charset="0"/>
                <a:cs typeface="Calibri" charset="0"/>
              </a:rPr>
              <a:t>more actors involved, more likely to have more conflicting objectives and dynamics</a:t>
            </a:r>
            <a:endParaRPr lang="sv-SE" dirty="0"/>
          </a:p>
        </p:txBody>
      </p:sp>
    </p:spTree>
    <p:extLst>
      <p:ext uri="{BB962C8B-B14F-4D97-AF65-F5344CB8AC3E}">
        <p14:creationId xmlns:p14="http://schemas.microsoft.com/office/powerpoint/2010/main" val="56133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552" y="873351"/>
            <a:ext cx="8029700" cy="3354583"/>
          </a:xfrm>
        </p:spPr>
        <p:txBody>
          <a:bodyPr>
            <a:noAutofit/>
          </a:bodyPr>
          <a:lstStyle/>
          <a:p>
            <a:pPr marL="0" indent="0" algn="just">
              <a:lnSpc>
                <a:spcPct val="100000"/>
              </a:lnSpc>
              <a:spcBef>
                <a:spcPts val="0"/>
              </a:spcBef>
              <a:spcAft>
                <a:spcPts val="0"/>
              </a:spcAft>
              <a:buNone/>
            </a:pPr>
            <a:r>
              <a:rPr lang="en-GB" sz="1800" dirty="0"/>
              <a:t>“</a:t>
            </a:r>
            <a:r>
              <a:rPr lang="en-GB" sz="1800" b="1" dirty="0"/>
              <a:t>Dialogue, coordination and information exchange</a:t>
            </a:r>
            <a:r>
              <a:rPr lang="en-GB" sz="1800" dirty="0"/>
              <a:t>” between key stakeholders is one of its strategic priorities in the Hyogo Framework, which set out a series of Disaster Risk Reduction (DRR) objectives  to  be  achieved  between  2005  and  2015.</a:t>
            </a:r>
          </a:p>
          <a:p>
            <a:pPr marL="0" indent="0" algn="just">
              <a:lnSpc>
                <a:spcPct val="100000"/>
              </a:lnSpc>
              <a:spcBef>
                <a:spcPts val="0"/>
              </a:spcBef>
              <a:spcAft>
                <a:spcPts val="0"/>
              </a:spcAft>
              <a:buNone/>
            </a:pPr>
            <a:endParaRPr lang="en-GB" sz="1200" dirty="0"/>
          </a:p>
          <a:p>
            <a:pPr marL="0" indent="0" algn="just">
              <a:lnSpc>
                <a:spcPct val="100000"/>
              </a:lnSpc>
              <a:buNone/>
            </a:pPr>
            <a:r>
              <a:rPr lang="en-GB" sz="1800" dirty="0"/>
              <a:t>Sendai Framework for Disaster Reduction (UNISDR 2015)</a:t>
            </a:r>
          </a:p>
          <a:p>
            <a:pPr lvl="1" algn="just">
              <a:lnSpc>
                <a:spcPct val="100000"/>
              </a:lnSpc>
            </a:pPr>
            <a:r>
              <a:rPr lang="en-GB" sz="1600" dirty="0"/>
              <a:t>top-down approaches towards DRR have gradually been replaced by an emphasis on ‘shared responsibility’</a:t>
            </a:r>
          </a:p>
          <a:p>
            <a:pPr lvl="1" algn="just">
              <a:lnSpc>
                <a:spcPct val="100000"/>
              </a:lnSpc>
            </a:pPr>
            <a:r>
              <a:rPr lang="en-GB" sz="1600" dirty="0"/>
              <a:t>crisis and risk communication practices have become an increasingly critical component </a:t>
            </a:r>
          </a:p>
          <a:p>
            <a:pPr marL="0" indent="0" algn="just">
              <a:lnSpc>
                <a:spcPct val="100000"/>
              </a:lnSpc>
              <a:buNone/>
            </a:pPr>
            <a:endParaRPr lang="en-GB" sz="1000" dirty="0"/>
          </a:p>
          <a:p>
            <a:pPr lvl="1" algn="just">
              <a:lnSpc>
                <a:spcPct val="100000"/>
              </a:lnSpc>
              <a:buFont typeface="Wingdings" panose="05000000000000000000" pitchFamily="2" charset="2"/>
              <a:buChar char="Ø"/>
            </a:pPr>
            <a:r>
              <a:rPr lang="en-GB" sz="1800"/>
              <a:t> need </a:t>
            </a:r>
            <a:r>
              <a:rPr lang="en-GB" sz="1800" dirty="0"/>
              <a:t>for flexible but shared systems and approaches</a:t>
            </a:r>
          </a:p>
          <a:p>
            <a:pPr lvl="1" algn="just">
              <a:lnSpc>
                <a:spcPct val="100000"/>
              </a:lnSpc>
            </a:pPr>
            <a:r>
              <a:rPr lang="en-GB" sz="1600" dirty="0"/>
              <a:t> despite different  approaches, gaps in the communication practices</a:t>
            </a:r>
            <a:endParaRPr lang="sv-SE" sz="1600" dirty="0"/>
          </a:p>
        </p:txBody>
      </p:sp>
      <p:sp>
        <p:nvSpPr>
          <p:cNvPr id="5" name="Rubrik 1"/>
          <p:cNvSpPr>
            <a:spLocks noGrp="1"/>
          </p:cNvSpPr>
          <p:nvPr>
            <p:ph type="title"/>
          </p:nvPr>
        </p:nvSpPr>
        <p:spPr>
          <a:xfrm>
            <a:off x="251520" y="195486"/>
            <a:ext cx="8640959" cy="576213"/>
          </a:xfrm>
        </p:spPr>
        <p:txBody>
          <a:bodyPr>
            <a:noAutofit/>
          </a:bodyPr>
          <a:lstStyle/>
          <a:p>
            <a:pPr algn="ctr"/>
            <a:r>
              <a:rPr lang="en-GB" sz="2900" dirty="0"/>
              <a:t>Crisis management and strategies for communication (2)</a:t>
            </a:r>
            <a:endParaRPr lang="sv-SE" sz="2900" dirty="0"/>
          </a:p>
        </p:txBody>
      </p:sp>
    </p:spTree>
    <p:extLst>
      <p:ext uri="{BB962C8B-B14F-4D97-AF65-F5344CB8AC3E}">
        <p14:creationId xmlns:p14="http://schemas.microsoft.com/office/powerpoint/2010/main" val="3818379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3" y="267495"/>
            <a:ext cx="8188872" cy="504056"/>
          </a:xfrm>
        </p:spPr>
        <p:txBody>
          <a:bodyPr>
            <a:normAutofit/>
          </a:bodyPr>
          <a:lstStyle/>
          <a:p>
            <a:pPr algn="ctr"/>
            <a:r>
              <a:rPr lang="en-GB" sz="2900" dirty="0"/>
              <a:t>Functions of communication </a:t>
            </a:r>
            <a:r>
              <a:rPr lang="en-GB" sz="2900"/>
              <a:t>management (1)</a:t>
            </a:r>
            <a:endParaRPr lang="sv-SE" sz="2900" dirty="0"/>
          </a:p>
        </p:txBody>
      </p:sp>
      <p:sp>
        <p:nvSpPr>
          <p:cNvPr id="3" name="Platshållare för innehåll 2"/>
          <p:cNvSpPr>
            <a:spLocks noGrp="1"/>
          </p:cNvSpPr>
          <p:nvPr>
            <p:ph idx="1"/>
          </p:nvPr>
        </p:nvSpPr>
        <p:spPr>
          <a:xfrm>
            <a:off x="539552" y="1059582"/>
            <a:ext cx="8188873" cy="3456384"/>
          </a:xfrm>
        </p:spPr>
        <p:txBody>
          <a:bodyPr>
            <a:normAutofit fontScale="55000" lnSpcReduction="20000"/>
          </a:bodyPr>
          <a:lstStyle/>
          <a:p>
            <a:r>
              <a:rPr lang="en-GB" sz="2900" i="1" dirty="0"/>
              <a:t>Managing* </a:t>
            </a:r>
            <a:r>
              <a:rPr lang="en-GB" sz="2900" b="1" i="1" dirty="0"/>
              <a:t>information</a:t>
            </a:r>
            <a:r>
              <a:rPr lang="en-GB" sz="2900" dirty="0"/>
              <a:t> through the collection and dissemination of crisis-related information</a:t>
            </a:r>
          </a:p>
          <a:p>
            <a:pPr lvl="0"/>
            <a:r>
              <a:rPr lang="en-GB" sz="2900" i="1" dirty="0"/>
              <a:t>Managing* </a:t>
            </a:r>
            <a:r>
              <a:rPr lang="en-GB" sz="2900" b="1" i="1" dirty="0"/>
              <a:t>meaning</a:t>
            </a:r>
            <a:r>
              <a:rPr lang="en-GB" sz="2900" dirty="0"/>
              <a:t> through initiatives to influence how people perceive the crisis and related organisations </a:t>
            </a:r>
            <a:r>
              <a:rPr lang="en-GB" sz="2900" dirty="0">
                <a:solidFill>
                  <a:srgbClr val="0070C0"/>
                </a:solidFill>
              </a:rPr>
              <a:t>(Coombs 2015: 142)</a:t>
            </a:r>
          </a:p>
          <a:p>
            <a:pPr marL="0" lvl="0" indent="0">
              <a:buNone/>
            </a:pPr>
            <a:endParaRPr lang="en-GB" sz="2700" dirty="0"/>
          </a:p>
          <a:p>
            <a:pPr marL="0" lvl="0" indent="0">
              <a:buNone/>
            </a:pPr>
            <a:r>
              <a:rPr lang="en-GB" sz="3600" dirty="0"/>
              <a:t>Categories of crisis response strategy by </a:t>
            </a:r>
            <a:r>
              <a:rPr lang="en-GB" sz="3600" dirty="0">
                <a:solidFill>
                  <a:srgbClr val="0070C0"/>
                </a:solidFill>
              </a:rPr>
              <a:t>Sturges (1994)</a:t>
            </a:r>
            <a:r>
              <a:rPr lang="en-GB" sz="3600" dirty="0"/>
              <a:t> and </a:t>
            </a:r>
            <a:r>
              <a:rPr lang="en-GB" sz="3600" dirty="0">
                <a:solidFill>
                  <a:srgbClr val="0070C0"/>
                </a:solidFill>
              </a:rPr>
              <a:t>Barton (2001)</a:t>
            </a:r>
            <a:r>
              <a:rPr lang="en-GB" sz="3600" dirty="0"/>
              <a:t>:</a:t>
            </a:r>
          </a:p>
          <a:p>
            <a:pPr marL="631825" lvl="1" indent="-457200">
              <a:lnSpc>
                <a:spcPct val="120000"/>
              </a:lnSpc>
              <a:spcAft>
                <a:spcPts val="600"/>
              </a:spcAft>
              <a:buFont typeface="+mj-lt"/>
              <a:buAutoNum type="arabicPeriod"/>
            </a:pPr>
            <a:r>
              <a:rPr lang="en-GB" sz="2900" dirty="0"/>
              <a:t>instructive information that helps stakeholders e.g. citizens to take </a:t>
            </a:r>
            <a:r>
              <a:rPr lang="en-GB" sz="2900" b="1" dirty="0"/>
              <a:t>appropriate measures</a:t>
            </a:r>
            <a:r>
              <a:rPr lang="en-GB" sz="2900" dirty="0"/>
              <a:t> to protect themselves from physical or financial harm during a crisis  </a:t>
            </a:r>
          </a:p>
          <a:p>
            <a:pPr marL="631825" lvl="1" indent="-457200">
              <a:lnSpc>
                <a:spcPct val="120000"/>
              </a:lnSpc>
              <a:spcAft>
                <a:spcPts val="600"/>
              </a:spcAft>
              <a:buFont typeface="+mj-lt"/>
              <a:buAutoNum type="arabicPeriod"/>
            </a:pPr>
            <a:r>
              <a:rPr lang="en-GB" sz="2900" dirty="0"/>
              <a:t>adjusting information e.g. expressions of sympathy that are designed to help these stakeholders </a:t>
            </a:r>
            <a:r>
              <a:rPr lang="en-GB" sz="2900" b="1" dirty="0"/>
              <a:t>cope with the psychological trauma</a:t>
            </a:r>
            <a:r>
              <a:rPr lang="en-GB" sz="2900" dirty="0"/>
              <a:t> associated with the crisis situation  </a:t>
            </a:r>
          </a:p>
          <a:p>
            <a:pPr marL="631825" lvl="1" indent="-457200">
              <a:lnSpc>
                <a:spcPct val="120000"/>
              </a:lnSpc>
              <a:spcAft>
                <a:spcPts val="600"/>
              </a:spcAft>
              <a:buFont typeface="+mj-lt"/>
              <a:buAutoNum type="arabicPeriod"/>
            </a:pPr>
            <a:r>
              <a:rPr lang="en-GB" sz="2900" dirty="0"/>
              <a:t>Internalising information that sets out to </a:t>
            </a:r>
            <a:r>
              <a:rPr lang="en-GB" sz="2900" b="1" dirty="0"/>
              <a:t>repair the reputation</a:t>
            </a:r>
            <a:r>
              <a:rPr lang="en-GB" sz="2900" dirty="0"/>
              <a:t> of the organisation(s) affected by the crisis.</a:t>
            </a:r>
            <a:endParaRPr lang="sv-SE" dirty="0"/>
          </a:p>
        </p:txBody>
      </p:sp>
    </p:spTree>
    <p:extLst>
      <p:ext uri="{BB962C8B-B14F-4D97-AF65-F5344CB8AC3E}">
        <p14:creationId xmlns:p14="http://schemas.microsoft.com/office/powerpoint/2010/main" val="3949109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552" y="1131590"/>
            <a:ext cx="8116865" cy="3456384"/>
          </a:xfrm>
        </p:spPr>
        <p:txBody>
          <a:bodyPr>
            <a:noAutofit/>
          </a:bodyPr>
          <a:lstStyle/>
          <a:p>
            <a:pPr algn="just"/>
            <a:r>
              <a:rPr lang="en-GB" sz="1900" b="1" dirty="0"/>
              <a:t>Situational Crisis Communication Theory (SCCT)</a:t>
            </a:r>
            <a:r>
              <a:rPr lang="en-GB" sz="1900" dirty="0"/>
              <a:t> is based on the assumption that crises are always negative events which stakeholders can only make sense of through the attribution of responsibility - reputational threat </a:t>
            </a:r>
            <a:r>
              <a:rPr lang="en-GB" sz="1800" dirty="0"/>
              <a:t> </a:t>
            </a:r>
          </a:p>
          <a:p>
            <a:pPr algn="just"/>
            <a:r>
              <a:rPr lang="en-GB" sz="1900" dirty="0"/>
              <a:t>Focus switch to how people experience disasters, as well as how they respond to crisis information</a:t>
            </a:r>
          </a:p>
          <a:p>
            <a:pPr algn="just">
              <a:buFont typeface="Wingdings" panose="05000000000000000000" pitchFamily="2" charset="2"/>
              <a:buChar char="Ø"/>
            </a:pPr>
            <a:r>
              <a:rPr lang="en-GB" sz="1800" dirty="0"/>
              <a:t> </a:t>
            </a:r>
            <a:r>
              <a:rPr lang="en-GB" sz="1900" b="1" dirty="0"/>
              <a:t>The information and interpretations that the public shapes and shares becomes fundamental element of communication management</a:t>
            </a:r>
            <a:r>
              <a:rPr lang="en-GB" sz="1900" dirty="0"/>
              <a:t> </a:t>
            </a:r>
          </a:p>
          <a:p>
            <a:pPr algn="just"/>
            <a:r>
              <a:rPr lang="en-GB" sz="1900" dirty="0"/>
              <a:t>Emotions: </a:t>
            </a:r>
            <a:r>
              <a:rPr lang="en-GB" sz="1900" b="1" dirty="0"/>
              <a:t>Integrated Crisis Mapping  (ICM) </a:t>
            </a:r>
            <a:r>
              <a:rPr lang="en-GB" sz="1900" dirty="0"/>
              <a:t>model identified the four most common negative emotions: </a:t>
            </a:r>
            <a:r>
              <a:rPr lang="en-GB" sz="1900" b="1" dirty="0"/>
              <a:t>anger, anxiety, fright and sadness</a:t>
            </a:r>
            <a:endParaRPr lang="sv-SE" sz="1900" dirty="0"/>
          </a:p>
        </p:txBody>
      </p:sp>
      <p:sp>
        <p:nvSpPr>
          <p:cNvPr id="5" name="Rubrik 1"/>
          <p:cNvSpPr>
            <a:spLocks noGrp="1"/>
          </p:cNvSpPr>
          <p:nvPr>
            <p:ph type="title"/>
          </p:nvPr>
        </p:nvSpPr>
        <p:spPr>
          <a:xfrm>
            <a:off x="539553" y="267495"/>
            <a:ext cx="8188872" cy="504056"/>
          </a:xfrm>
        </p:spPr>
        <p:txBody>
          <a:bodyPr>
            <a:normAutofit/>
          </a:bodyPr>
          <a:lstStyle/>
          <a:p>
            <a:pPr algn="ctr"/>
            <a:r>
              <a:rPr lang="en-GB" sz="2900" dirty="0"/>
              <a:t>Functions of communication management (2)</a:t>
            </a:r>
            <a:endParaRPr lang="sv-SE" sz="2900" dirty="0"/>
          </a:p>
        </p:txBody>
      </p:sp>
    </p:spTree>
    <p:extLst>
      <p:ext uri="{BB962C8B-B14F-4D97-AF65-F5344CB8AC3E}">
        <p14:creationId xmlns:p14="http://schemas.microsoft.com/office/powerpoint/2010/main" val="2417715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5142" y="195486"/>
            <a:ext cx="7813675" cy="576213"/>
          </a:xfrm>
        </p:spPr>
        <p:txBody>
          <a:bodyPr>
            <a:normAutofit/>
          </a:bodyPr>
          <a:lstStyle/>
          <a:p>
            <a:pPr algn="ctr"/>
            <a:r>
              <a:rPr lang="en-GB" sz="2900" dirty="0"/>
              <a:t>Activity 1 (1)</a:t>
            </a:r>
            <a:endParaRPr lang="sv-SE" sz="2900" dirty="0"/>
          </a:p>
        </p:txBody>
      </p:sp>
      <p:sp>
        <p:nvSpPr>
          <p:cNvPr id="3" name="Platshållare för innehåll 2"/>
          <p:cNvSpPr>
            <a:spLocks noGrp="1"/>
          </p:cNvSpPr>
          <p:nvPr>
            <p:ph idx="1"/>
          </p:nvPr>
        </p:nvSpPr>
        <p:spPr>
          <a:xfrm>
            <a:off x="395536" y="915715"/>
            <a:ext cx="8332888" cy="3600251"/>
          </a:xfrm>
          <a:solidFill>
            <a:srgbClr val="99CCFF"/>
          </a:solidFill>
          <a:ln>
            <a:solidFill>
              <a:srgbClr val="0896C2"/>
            </a:solidFill>
          </a:ln>
        </p:spPr>
        <p:style>
          <a:lnRef idx="1">
            <a:schemeClr val="accent4"/>
          </a:lnRef>
          <a:fillRef idx="2">
            <a:schemeClr val="accent4"/>
          </a:fillRef>
          <a:effectRef idx="1">
            <a:schemeClr val="accent4"/>
          </a:effectRef>
          <a:fontRef idx="minor">
            <a:schemeClr val="dk1"/>
          </a:fontRef>
        </p:style>
        <p:txBody>
          <a:bodyPr lIns="72000" tIns="72000" rIns="72000">
            <a:noAutofit/>
          </a:bodyPr>
          <a:lstStyle/>
          <a:p>
            <a:pPr marL="0" indent="0" algn="just">
              <a:buNone/>
            </a:pPr>
            <a:r>
              <a:rPr lang="en-GB" sz="2000" dirty="0"/>
              <a:t>Select a disaster, which has happened in the past 10 years, and spend some time carrying out some desk research to identify how it was presented to the public. You can start by focusing on news media (by using tools such as Lexis Nexis to search for articles, and by looking at how it was represented in the websites and social media accounts of media organisations), and on social media (search Twitter using keywords), to familiarise yourself with the information flows linked to that disaster. </a:t>
            </a:r>
          </a:p>
          <a:p>
            <a:pPr marL="0" indent="0" algn="just">
              <a:buNone/>
            </a:pPr>
            <a:endParaRPr lang="en-GB" sz="500" dirty="0"/>
          </a:p>
          <a:p>
            <a:pPr algn="just"/>
            <a:r>
              <a:rPr lang="en-GB" sz="2000" dirty="0"/>
              <a:t>What are the themes and characteristics of the debate about that disaster emerging from your search?</a:t>
            </a:r>
          </a:p>
        </p:txBody>
      </p:sp>
    </p:spTree>
    <p:extLst>
      <p:ext uri="{BB962C8B-B14F-4D97-AF65-F5344CB8AC3E}">
        <p14:creationId xmlns:p14="http://schemas.microsoft.com/office/powerpoint/2010/main" val="285681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44093" y="1077764"/>
            <a:ext cx="7401667" cy="2646114"/>
          </a:xfrm>
          <a:solidFill>
            <a:srgbClr val="99CCFF"/>
          </a:solidFill>
        </p:spPr>
        <p:style>
          <a:lnRef idx="1">
            <a:schemeClr val="accent1"/>
          </a:lnRef>
          <a:fillRef idx="2">
            <a:schemeClr val="accent1"/>
          </a:fillRef>
          <a:effectRef idx="1">
            <a:schemeClr val="accent1"/>
          </a:effectRef>
          <a:fontRef idx="minor">
            <a:schemeClr val="dk1"/>
          </a:fontRef>
        </p:style>
        <p:txBody>
          <a:bodyPr>
            <a:noAutofit/>
          </a:bodyPr>
          <a:lstStyle/>
          <a:p>
            <a:pPr algn="just"/>
            <a:r>
              <a:rPr lang="en-GB" sz="1800" dirty="0"/>
              <a:t>Drawing on the information you gathered, select 3 articles (or video) by news media, as well as 30 tweets, which you think represent these themes and characteristics better than others; make sure they have received at least 5 comments by readers; you may want to consider those which have produced high engagement online (e.g. a high number of likes, comments, or re-tweets).</a:t>
            </a:r>
          </a:p>
          <a:p>
            <a:pPr algn="just"/>
            <a:r>
              <a:rPr lang="en-GB" sz="1800" dirty="0"/>
              <a:t>Paste all this content (or transcript) onto a word file, and underline in different colours the different themes and characteristics of this material. </a:t>
            </a:r>
          </a:p>
        </p:txBody>
      </p:sp>
      <p:sp>
        <p:nvSpPr>
          <p:cNvPr id="4" name="TextBox 3"/>
          <p:cNvSpPr txBox="1"/>
          <p:nvPr/>
        </p:nvSpPr>
        <p:spPr>
          <a:xfrm>
            <a:off x="539552" y="1028279"/>
            <a:ext cx="8002835" cy="3340402"/>
          </a:xfrm>
          <a:prstGeom prst="rect">
            <a:avLst/>
          </a:prstGeom>
          <a:solidFill>
            <a:srgbClr val="99CCFF"/>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GB" dirty="0"/>
          </a:p>
          <a:p>
            <a:r>
              <a:rPr lang="en-GB" dirty="0"/>
              <a:t>Now look at your coded work, and try to answer the following questions:</a:t>
            </a:r>
          </a:p>
          <a:p>
            <a:pPr>
              <a:spcAft>
                <a:spcPts val="400"/>
              </a:spcAft>
            </a:pPr>
            <a:r>
              <a:rPr lang="en-GB" dirty="0"/>
              <a:t>- What kind of information can you identify? In other words, what potential functions can you identify, among the potential functions that information can perform during crises, described in the previous session? </a:t>
            </a:r>
          </a:p>
          <a:p>
            <a:pPr>
              <a:spcAft>
                <a:spcPts val="400"/>
              </a:spcAft>
            </a:pPr>
            <a:r>
              <a:rPr lang="en-GB" dirty="0"/>
              <a:t>- Is there a prevalence of one theme, characteristic, or function in your material? Are there any striking omissions (e.g. a relevant theme of that disaster not approached, a function not accomplished)?</a:t>
            </a:r>
          </a:p>
          <a:p>
            <a:pPr>
              <a:spcAft>
                <a:spcPts val="400"/>
              </a:spcAft>
            </a:pPr>
            <a:r>
              <a:rPr lang="en-GB" dirty="0"/>
              <a:t>- What can explain this prevalence or omission?</a:t>
            </a:r>
          </a:p>
          <a:p>
            <a:pPr>
              <a:spcAft>
                <a:spcPts val="400"/>
              </a:spcAft>
            </a:pPr>
            <a:r>
              <a:rPr lang="en-GB" dirty="0"/>
              <a:t>- What kind of emotions do transpire form your sample?</a:t>
            </a:r>
          </a:p>
          <a:p>
            <a:pPr>
              <a:spcAft>
                <a:spcPts val="400"/>
              </a:spcAft>
            </a:pPr>
            <a:r>
              <a:rPr lang="en-GB" dirty="0"/>
              <a:t>- How do these emotions contribute to the wider information flow about the disaster?</a:t>
            </a:r>
          </a:p>
          <a:p>
            <a:endParaRPr lang="en-GB" dirty="0"/>
          </a:p>
        </p:txBody>
      </p:sp>
      <p:sp>
        <p:nvSpPr>
          <p:cNvPr id="6" name="Rubrik 1"/>
          <p:cNvSpPr>
            <a:spLocks noGrp="1"/>
          </p:cNvSpPr>
          <p:nvPr>
            <p:ph type="title"/>
          </p:nvPr>
        </p:nvSpPr>
        <p:spPr>
          <a:xfrm>
            <a:off x="655142" y="195486"/>
            <a:ext cx="7813675" cy="576213"/>
          </a:xfrm>
        </p:spPr>
        <p:txBody>
          <a:bodyPr>
            <a:normAutofit/>
          </a:bodyPr>
          <a:lstStyle/>
          <a:p>
            <a:pPr algn="ctr"/>
            <a:r>
              <a:rPr lang="en-GB" sz="2900" dirty="0"/>
              <a:t>Activity 1 (2)</a:t>
            </a:r>
            <a:endParaRPr lang="sv-SE" sz="2900" dirty="0"/>
          </a:p>
        </p:txBody>
      </p:sp>
    </p:spTree>
    <p:extLst>
      <p:ext uri="{BB962C8B-B14F-4D97-AF65-F5344CB8AC3E}">
        <p14:creationId xmlns:p14="http://schemas.microsoft.com/office/powerpoint/2010/main" val="109130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23478"/>
            <a:ext cx="8502889" cy="1004664"/>
          </a:xfrm>
        </p:spPr>
        <p:txBody>
          <a:bodyPr>
            <a:noAutofit/>
          </a:bodyPr>
          <a:lstStyle/>
          <a:p>
            <a:pPr algn="ctr"/>
            <a:r>
              <a:rPr lang="en-GB" sz="2900" dirty="0"/>
              <a:t>Communication before, during, and after disasters with multiple stakeholders    </a:t>
            </a:r>
            <a:br>
              <a:rPr lang="en-GB" sz="2900" dirty="0"/>
            </a:br>
            <a:endParaRPr lang="sv-SE" sz="2900" dirty="0"/>
          </a:p>
        </p:txBody>
      </p:sp>
      <p:sp>
        <p:nvSpPr>
          <p:cNvPr id="3" name="Platshållare för innehåll 2"/>
          <p:cNvSpPr>
            <a:spLocks noGrp="1"/>
          </p:cNvSpPr>
          <p:nvPr>
            <p:ph idx="1"/>
          </p:nvPr>
        </p:nvSpPr>
        <p:spPr>
          <a:xfrm>
            <a:off x="539552" y="1128143"/>
            <a:ext cx="8136904" cy="3387824"/>
          </a:xfrm>
        </p:spPr>
        <p:txBody>
          <a:bodyPr>
            <a:normAutofit/>
          </a:bodyPr>
          <a:lstStyle/>
          <a:p>
            <a:pPr algn="just">
              <a:lnSpc>
                <a:spcPct val="100000"/>
              </a:lnSpc>
              <a:spcBef>
                <a:spcPts val="0"/>
              </a:spcBef>
              <a:spcAft>
                <a:spcPts val="600"/>
              </a:spcAft>
            </a:pPr>
            <a:r>
              <a:rPr lang="en-GB" sz="1800" b="1" dirty="0"/>
              <a:t>Risk communication, crisis communication, disaster communication</a:t>
            </a:r>
          </a:p>
          <a:p>
            <a:pPr algn="just">
              <a:lnSpc>
                <a:spcPct val="100000"/>
              </a:lnSpc>
              <a:spcBef>
                <a:spcPts val="0"/>
              </a:spcBef>
              <a:spcAft>
                <a:spcPts val="600"/>
              </a:spcAft>
            </a:pPr>
            <a:r>
              <a:rPr lang="en-GB" sz="1800" b="1" dirty="0"/>
              <a:t>Crisis and Emergency Risk Communication (CERC) model: </a:t>
            </a:r>
            <a:r>
              <a:rPr lang="en-GB" sz="1800" dirty="0"/>
              <a:t>the rigorous evaluation of crisis messages and the development of local partnerships in order to increase disaster preparedness amongst the public</a:t>
            </a:r>
          </a:p>
          <a:p>
            <a:pPr algn="just">
              <a:lnSpc>
                <a:spcPct val="100000"/>
              </a:lnSpc>
              <a:spcBef>
                <a:spcPts val="0"/>
              </a:spcBef>
              <a:spcAft>
                <a:spcPts val="600"/>
              </a:spcAft>
            </a:pPr>
            <a:r>
              <a:rPr lang="en-GB" sz="1800" dirty="0" err="1"/>
              <a:t>CERC</a:t>
            </a:r>
            <a:r>
              <a:rPr lang="en-GB" sz="1800" dirty="0"/>
              <a:t> needs to be expanded to incorporate and support the active engagement of different stakeholders, however, it already presents the </a:t>
            </a:r>
            <a:r>
              <a:rPr lang="en-GB" sz="1800" b="1" dirty="0"/>
              <a:t>two elements at the basis of effective crisis communication:</a:t>
            </a:r>
          </a:p>
          <a:p>
            <a:pPr lvl="2" algn="just">
              <a:lnSpc>
                <a:spcPct val="100000"/>
              </a:lnSpc>
              <a:spcAft>
                <a:spcPts val="600"/>
              </a:spcAft>
            </a:pPr>
            <a:r>
              <a:rPr lang="en-GB" dirty="0"/>
              <a:t>A shift of focus from a top-down, expert-led risk and crisis communication strategy towards a dialogical approach </a:t>
            </a:r>
          </a:p>
          <a:p>
            <a:pPr lvl="2" algn="just">
              <a:lnSpc>
                <a:spcPct val="100000"/>
              </a:lnSpc>
              <a:spcAft>
                <a:spcPts val="600"/>
              </a:spcAft>
            </a:pPr>
            <a:r>
              <a:rPr lang="en-GB" dirty="0"/>
              <a:t>Emphasis on how important it is for these stakeholders to communicate before, during and after </a:t>
            </a:r>
          </a:p>
        </p:txBody>
      </p:sp>
    </p:spTree>
    <p:extLst>
      <p:ext uri="{BB962C8B-B14F-4D97-AF65-F5344CB8AC3E}">
        <p14:creationId xmlns:p14="http://schemas.microsoft.com/office/powerpoint/2010/main" val="606080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496" y="51470"/>
            <a:ext cx="9001000" cy="691481"/>
          </a:xfrm>
        </p:spPr>
        <p:txBody>
          <a:bodyPr>
            <a:noAutofit/>
          </a:bodyPr>
          <a:lstStyle/>
          <a:p>
            <a:pPr algn="ctr"/>
            <a:r>
              <a:rPr lang="en-GB" sz="2900" dirty="0"/>
              <a:t>Overview of best practices of effective crisis communication (1)</a:t>
            </a:r>
            <a:endParaRPr lang="sv-SE" sz="2900" dirty="0"/>
          </a:p>
        </p:txBody>
      </p:sp>
      <p:sp>
        <p:nvSpPr>
          <p:cNvPr id="3" name="Platshållare för innehåll 2"/>
          <p:cNvSpPr>
            <a:spLocks noGrp="1"/>
          </p:cNvSpPr>
          <p:nvPr>
            <p:ph idx="1"/>
          </p:nvPr>
        </p:nvSpPr>
        <p:spPr>
          <a:xfrm>
            <a:off x="395536" y="1131590"/>
            <a:ext cx="8352928" cy="3377381"/>
          </a:xfrm>
        </p:spPr>
        <p:txBody>
          <a:bodyPr>
            <a:noAutofit/>
          </a:bodyPr>
          <a:lstStyle/>
          <a:p>
            <a:pPr marL="0" indent="0" algn="just">
              <a:buNone/>
            </a:pPr>
            <a:r>
              <a:rPr lang="en-GB" sz="1800" dirty="0"/>
              <a:t>A flexible and fluid approach towards risk and crisis communication is needed in order for the collaborative model of decision-making to positively influence the behaviour of disaster-affected populations throughout each stage of a disaster. </a:t>
            </a:r>
          </a:p>
          <a:p>
            <a:pPr marL="0" indent="0" algn="just">
              <a:buNone/>
            </a:pPr>
            <a:r>
              <a:rPr lang="en-GB" sz="1800" dirty="0"/>
              <a:t>This approach is based on </a:t>
            </a:r>
            <a:r>
              <a:rPr lang="en-GB" sz="1800" b="1" dirty="0"/>
              <a:t>effective practices of communication management</a:t>
            </a:r>
            <a:r>
              <a:rPr lang="en-GB" sz="1800" dirty="0"/>
              <a:t>. </a:t>
            </a:r>
          </a:p>
          <a:p>
            <a:pPr marL="0" indent="0" algn="just">
              <a:buNone/>
            </a:pPr>
            <a:endParaRPr lang="en-GB" sz="500" dirty="0"/>
          </a:p>
          <a:p>
            <a:pPr lvl="2" algn="just">
              <a:spcAft>
                <a:spcPts val="600"/>
              </a:spcAft>
            </a:pPr>
            <a:r>
              <a:rPr lang="en-GB" dirty="0">
                <a:solidFill>
                  <a:srgbClr val="0070C0"/>
                </a:solidFill>
              </a:rPr>
              <a:t>Seeger (2006):</a:t>
            </a:r>
            <a:r>
              <a:rPr lang="en-GB" dirty="0"/>
              <a:t> list of (10) general standards in crisis communication</a:t>
            </a:r>
          </a:p>
          <a:p>
            <a:pPr lvl="2" algn="just">
              <a:spcAft>
                <a:spcPts val="600"/>
              </a:spcAft>
            </a:pPr>
            <a:r>
              <a:rPr lang="en-GB" dirty="0"/>
              <a:t>Study of 26 World Health Organisation (WHO) officers </a:t>
            </a:r>
            <a:r>
              <a:rPr lang="en-GB" dirty="0">
                <a:solidFill>
                  <a:srgbClr val="0070C0"/>
                </a:solidFill>
              </a:rPr>
              <a:t>(Medford-Davis and </a:t>
            </a:r>
            <a:r>
              <a:rPr lang="en-GB" dirty="0" err="1">
                <a:solidFill>
                  <a:srgbClr val="0070C0"/>
                </a:solidFill>
              </a:rPr>
              <a:t>Kapur</a:t>
            </a:r>
            <a:r>
              <a:rPr lang="en-GB" dirty="0">
                <a:solidFill>
                  <a:srgbClr val="0070C0"/>
                </a:solidFill>
              </a:rPr>
              <a:t>, 2014)</a:t>
            </a:r>
            <a:r>
              <a:rPr lang="en-GB" dirty="0"/>
              <a:t>: communications capacity to be built during the pre-incident phase in order to aid towards more effective crisis communication</a:t>
            </a:r>
          </a:p>
        </p:txBody>
      </p:sp>
    </p:spTree>
    <p:extLst>
      <p:ext uri="{BB962C8B-B14F-4D97-AF65-F5344CB8AC3E}">
        <p14:creationId xmlns:p14="http://schemas.microsoft.com/office/powerpoint/2010/main" val="518453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496" y="51470"/>
            <a:ext cx="9001000" cy="691481"/>
          </a:xfrm>
        </p:spPr>
        <p:txBody>
          <a:bodyPr>
            <a:noAutofit/>
          </a:bodyPr>
          <a:lstStyle/>
          <a:p>
            <a:pPr algn="ctr"/>
            <a:r>
              <a:rPr lang="en-GB" sz="2900" dirty="0"/>
              <a:t>Overview of best practices of effective crisis communication (2)</a:t>
            </a:r>
            <a:endParaRPr lang="sv-SE" sz="2900" dirty="0"/>
          </a:p>
        </p:txBody>
      </p:sp>
      <p:sp>
        <p:nvSpPr>
          <p:cNvPr id="3" name="Platshållare för innehåll 2"/>
          <p:cNvSpPr>
            <a:spLocks noGrp="1"/>
          </p:cNvSpPr>
          <p:nvPr>
            <p:ph idx="1"/>
          </p:nvPr>
        </p:nvSpPr>
        <p:spPr>
          <a:xfrm>
            <a:off x="395536" y="1059582"/>
            <a:ext cx="8352928" cy="3449389"/>
          </a:xfrm>
        </p:spPr>
        <p:txBody>
          <a:bodyPr>
            <a:noAutofit/>
          </a:bodyPr>
          <a:lstStyle/>
          <a:p>
            <a:pPr algn="just"/>
            <a:r>
              <a:rPr lang="en-GB" sz="1800" dirty="0"/>
              <a:t>Synthesis of over 100 risk communication guidance documents from agencies based in Australia, Canada, UK, and the US </a:t>
            </a:r>
            <a:r>
              <a:rPr lang="en-GB" sz="1800" dirty="0">
                <a:solidFill>
                  <a:srgbClr val="0070C0"/>
                </a:solidFill>
              </a:rPr>
              <a:t>(Jardine et al., 2003)</a:t>
            </a:r>
            <a:r>
              <a:rPr lang="en-GB" sz="1800" dirty="0"/>
              <a:t>: importance of openness and honesty between all relevant stakeholders throughout each stage of a public health crisis</a:t>
            </a:r>
          </a:p>
          <a:p>
            <a:pPr marL="0" indent="0" algn="just">
              <a:buNone/>
            </a:pPr>
            <a:endParaRPr lang="en-GB" sz="1800" dirty="0"/>
          </a:p>
          <a:p>
            <a:pPr marL="0" indent="0" algn="just">
              <a:buNone/>
            </a:pPr>
            <a:r>
              <a:rPr lang="en-GB" sz="1800" dirty="0"/>
              <a:t>The need to build partnerships with the public, understand the audience and their information-seeking behaviours, conduct rigorous risk assessments in the pre-event stage, and to incorporate communication into the decision-making processes</a:t>
            </a:r>
            <a:endParaRPr lang="sv-SE" sz="1800" dirty="0"/>
          </a:p>
        </p:txBody>
      </p:sp>
    </p:spTree>
    <p:extLst>
      <p:ext uri="{BB962C8B-B14F-4D97-AF65-F5344CB8AC3E}">
        <p14:creationId xmlns:p14="http://schemas.microsoft.com/office/powerpoint/2010/main" val="189911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749" y="339502"/>
            <a:ext cx="7113635" cy="576213"/>
          </a:xfrm>
        </p:spPr>
        <p:txBody>
          <a:bodyPr>
            <a:normAutofit/>
          </a:bodyPr>
          <a:lstStyle/>
          <a:p>
            <a:pPr algn="ctr"/>
            <a:r>
              <a:rPr lang="en-GB" sz="2900" dirty="0"/>
              <a:t>Summary and Aims</a:t>
            </a:r>
            <a:endParaRPr lang="sv-SE" sz="2900" dirty="0"/>
          </a:p>
        </p:txBody>
      </p:sp>
      <p:sp>
        <p:nvSpPr>
          <p:cNvPr id="3" name="Platshållare för innehåll 2"/>
          <p:cNvSpPr>
            <a:spLocks noGrp="1"/>
          </p:cNvSpPr>
          <p:nvPr>
            <p:ph idx="1"/>
          </p:nvPr>
        </p:nvSpPr>
        <p:spPr>
          <a:xfrm>
            <a:off x="662952" y="915715"/>
            <a:ext cx="8044857" cy="3253546"/>
          </a:xfrm>
        </p:spPr>
        <p:txBody>
          <a:bodyPr>
            <a:normAutofit fontScale="77500" lnSpcReduction="20000"/>
          </a:bodyPr>
          <a:lstStyle/>
          <a:p>
            <a:pPr lvl="0">
              <a:lnSpc>
                <a:spcPct val="120000"/>
              </a:lnSpc>
              <a:spcBef>
                <a:spcPts val="0"/>
              </a:spcBef>
              <a:spcAft>
                <a:spcPts val="900"/>
              </a:spcAft>
            </a:pPr>
            <a:r>
              <a:rPr lang="en-GB" sz="2600" dirty="0"/>
              <a:t>Explain the role of both social and news media in information flows that emerge at different stages of cascading disasters</a:t>
            </a:r>
          </a:p>
          <a:p>
            <a:pPr lvl="0">
              <a:lnSpc>
                <a:spcPct val="120000"/>
              </a:lnSpc>
              <a:spcBef>
                <a:spcPts val="0"/>
              </a:spcBef>
              <a:spcAft>
                <a:spcPts val="900"/>
              </a:spcAft>
            </a:pPr>
            <a:r>
              <a:rPr lang="en-GB" sz="2600" dirty="0"/>
              <a:t>Explain how both social and traditional media can be deployed to influence the behaviour of citizens during each stage of a cascading disaster</a:t>
            </a:r>
          </a:p>
          <a:p>
            <a:pPr lvl="0">
              <a:lnSpc>
                <a:spcPct val="120000"/>
              </a:lnSpc>
              <a:spcBef>
                <a:spcPts val="0"/>
              </a:spcBef>
              <a:spcAft>
                <a:spcPts val="900"/>
              </a:spcAft>
            </a:pPr>
            <a:r>
              <a:rPr lang="en-GB" sz="2600" dirty="0"/>
              <a:t>Identify strategic approaches to mediated communication that include all key stakeholders, based on a collaborative model of decision-making and increased situational awareness </a:t>
            </a:r>
          </a:p>
          <a:p>
            <a:pPr lvl="0">
              <a:lnSpc>
                <a:spcPct val="120000"/>
              </a:lnSpc>
              <a:spcBef>
                <a:spcPts val="0"/>
              </a:spcBef>
              <a:spcAft>
                <a:spcPts val="900"/>
              </a:spcAft>
            </a:pPr>
            <a:r>
              <a:rPr lang="en-GB" sz="2600" dirty="0"/>
              <a:t>Assess the ethical implications of using information crowdsourced via social media during such incidents </a:t>
            </a:r>
          </a:p>
          <a:p>
            <a:pPr>
              <a:lnSpc>
                <a:spcPct val="120000"/>
              </a:lnSpc>
              <a:spcAft>
                <a:spcPts val="600"/>
              </a:spcAft>
            </a:pPr>
            <a:endParaRPr lang="sv-SE" dirty="0"/>
          </a:p>
        </p:txBody>
      </p:sp>
    </p:spTree>
    <p:extLst>
      <p:ext uri="{BB962C8B-B14F-4D97-AF65-F5344CB8AC3E}">
        <p14:creationId xmlns:p14="http://schemas.microsoft.com/office/powerpoint/2010/main" val="2677209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987574"/>
            <a:ext cx="8317732" cy="3888432"/>
          </a:xfrm>
        </p:spPr>
        <p:txBody>
          <a:bodyPr>
            <a:normAutofit fontScale="92500" lnSpcReduction="10000"/>
          </a:bodyPr>
          <a:lstStyle/>
          <a:p>
            <a:pPr marL="0" indent="0">
              <a:buNone/>
            </a:pPr>
            <a:r>
              <a:rPr lang="en-GB" sz="1900" b="1" dirty="0"/>
              <a:t>Best practices are elaborated in relation to the content</a:t>
            </a:r>
            <a:r>
              <a:rPr lang="en-GB" sz="1900" dirty="0"/>
              <a:t> of crisis messages </a:t>
            </a:r>
            <a:r>
              <a:rPr lang="en-GB" sz="1900" dirty="0">
                <a:solidFill>
                  <a:srgbClr val="0070C0"/>
                </a:solidFill>
              </a:rPr>
              <a:t>(Seeger 2006)</a:t>
            </a:r>
            <a:r>
              <a:rPr lang="en-GB" sz="1900" dirty="0"/>
              <a:t>:</a:t>
            </a:r>
          </a:p>
          <a:p>
            <a:pPr marL="0" indent="0">
              <a:buNone/>
            </a:pPr>
            <a:endParaRPr lang="en-GB" sz="600" dirty="0"/>
          </a:p>
          <a:p>
            <a:pPr marL="631825" lvl="1" indent="-457200">
              <a:buFont typeface="+mj-lt"/>
              <a:buAutoNum type="arabicParenR"/>
            </a:pPr>
            <a:r>
              <a:rPr lang="en-GB" sz="1700" i="1" dirty="0"/>
              <a:t>Honesty*, * candour* and* openness</a:t>
            </a:r>
            <a:r>
              <a:rPr lang="en-GB" sz="1700" dirty="0"/>
              <a:t>:  withholding information may contribute to panic and public agencies should be open about risks in order to encourage the public to share responsibility for their management </a:t>
            </a:r>
          </a:p>
          <a:p>
            <a:pPr marL="638175" lvl="1" indent="-457200">
              <a:buFont typeface="+mj-lt"/>
              <a:buAutoNum type="arabicParenR"/>
            </a:pPr>
            <a:r>
              <a:rPr lang="en-GB" sz="1700" dirty="0"/>
              <a:t>Communicate with </a:t>
            </a:r>
            <a:r>
              <a:rPr lang="en-GB" sz="1700" i="1" dirty="0"/>
              <a:t>compassion,* concern* and* empathy</a:t>
            </a:r>
            <a:r>
              <a:rPr lang="en-GB" sz="1700" dirty="0"/>
              <a:t>:  these  characteristics will  enhance  the perceived credibility of the message and the sender </a:t>
            </a:r>
          </a:p>
          <a:p>
            <a:pPr marL="638175" lvl="1" indent="-457200">
              <a:buFont typeface="+mj-lt"/>
              <a:buAutoNum type="arabicParenR"/>
            </a:pPr>
            <a:r>
              <a:rPr lang="en-GB" sz="1700" dirty="0"/>
              <a:t>Accept </a:t>
            </a:r>
            <a:r>
              <a:rPr lang="en-GB" sz="1700" i="1" dirty="0"/>
              <a:t>uncertainty* and* ambiguity</a:t>
            </a:r>
            <a:r>
              <a:rPr lang="en-GB" sz="1700" dirty="0"/>
              <a:t>:  acknowledging the fluidity and uncertainty of the situation will help build trust with the public</a:t>
            </a:r>
          </a:p>
          <a:p>
            <a:pPr marL="638175" lvl="1" indent="-457200">
              <a:buFont typeface="+mj-lt"/>
              <a:buAutoNum type="arabicParenR"/>
            </a:pPr>
            <a:r>
              <a:rPr lang="en-GB" sz="1700" dirty="0"/>
              <a:t>Messages of </a:t>
            </a:r>
            <a:r>
              <a:rPr lang="en-GB" sz="1700" i="1" dirty="0"/>
              <a:t>self-sufficiency</a:t>
            </a:r>
            <a:r>
              <a:rPr lang="en-GB" sz="1700" dirty="0"/>
              <a:t>: giving people advice on how to minimise harm will help them feel more in control during uncertain situations</a:t>
            </a:r>
          </a:p>
          <a:p>
            <a:pPr algn="ctr">
              <a:buNone/>
            </a:pPr>
            <a:r>
              <a:rPr lang="en-GB" dirty="0"/>
              <a:t>Key feature of best practices: </a:t>
            </a:r>
            <a:r>
              <a:rPr lang="en-GB" sz="2286" b="1" dirty="0"/>
              <a:t>the timely provision of accurate, contextual information</a:t>
            </a:r>
            <a:r>
              <a:rPr lang="en-GB" sz="2286" dirty="0"/>
              <a:t>   </a:t>
            </a:r>
          </a:p>
          <a:p>
            <a:endParaRPr lang="sv-SE" dirty="0"/>
          </a:p>
        </p:txBody>
      </p:sp>
      <p:sp>
        <p:nvSpPr>
          <p:cNvPr id="5" name="Rubrik 1"/>
          <p:cNvSpPr>
            <a:spLocks noGrp="1"/>
          </p:cNvSpPr>
          <p:nvPr>
            <p:ph type="title"/>
          </p:nvPr>
        </p:nvSpPr>
        <p:spPr>
          <a:xfrm>
            <a:off x="35496" y="51470"/>
            <a:ext cx="9001000" cy="691481"/>
          </a:xfrm>
        </p:spPr>
        <p:txBody>
          <a:bodyPr>
            <a:noAutofit/>
          </a:bodyPr>
          <a:lstStyle/>
          <a:p>
            <a:pPr algn="ctr"/>
            <a:r>
              <a:rPr lang="en-GB" sz="2900" dirty="0"/>
              <a:t>Overview of best practices of effective crisis communication (3)</a:t>
            </a:r>
            <a:endParaRPr lang="sv-SE" sz="2900" dirty="0"/>
          </a:p>
        </p:txBody>
      </p:sp>
    </p:spTree>
    <p:extLst>
      <p:ext uri="{BB962C8B-B14F-4D97-AF65-F5344CB8AC3E}">
        <p14:creationId xmlns:p14="http://schemas.microsoft.com/office/powerpoint/2010/main" val="2278292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3" y="339502"/>
            <a:ext cx="8188872" cy="576213"/>
          </a:xfrm>
        </p:spPr>
        <p:txBody>
          <a:bodyPr>
            <a:normAutofit/>
          </a:bodyPr>
          <a:lstStyle/>
          <a:p>
            <a:pPr algn="ctr"/>
            <a:r>
              <a:rPr lang="en-GB" sz="2900" dirty="0"/>
              <a:t>Activity 2</a:t>
            </a:r>
            <a:endParaRPr lang="sv-SE" sz="2900" dirty="0"/>
          </a:p>
        </p:txBody>
      </p:sp>
      <p:sp>
        <p:nvSpPr>
          <p:cNvPr id="3" name="Platshållare för innehåll 2"/>
          <p:cNvSpPr>
            <a:spLocks noGrp="1"/>
          </p:cNvSpPr>
          <p:nvPr>
            <p:ph idx="1"/>
          </p:nvPr>
        </p:nvSpPr>
        <p:spPr>
          <a:xfrm>
            <a:off x="827584" y="1052364"/>
            <a:ext cx="7612809" cy="2808312"/>
          </a:xfrm>
          <a:solidFill>
            <a:srgbClr val="99CCFF"/>
          </a:solidFill>
          <a:ln>
            <a:solidFill>
              <a:srgbClr val="4472C4"/>
            </a:solidFill>
          </a:ln>
        </p:spPr>
        <p:style>
          <a:lnRef idx="1">
            <a:schemeClr val="accent4"/>
          </a:lnRef>
          <a:fillRef idx="2">
            <a:schemeClr val="accent4"/>
          </a:fillRef>
          <a:effectRef idx="1">
            <a:schemeClr val="accent4"/>
          </a:effectRef>
          <a:fontRef idx="minor">
            <a:schemeClr val="dk1"/>
          </a:fontRef>
        </p:style>
        <p:txBody>
          <a:bodyPr>
            <a:normAutofit/>
          </a:bodyPr>
          <a:lstStyle/>
          <a:p>
            <a:r>
              <a:rPr lang="en-GB" dirty="0"/>
              <a:t>Retrieve the material you generated for Activity 1, and look at the content.  </a:t>
            </a:r>
          </a:p>
          <a:p>
            <a:pPr>
              <a:buNone/>
            </a:pPr>
            <a:endParaRPr lang="en-GB" dirty="0"/>
          </a:p>
          <a:p>
            <a:r>
              <a:rPr lang="en-GB" dirty="0"/>
              <a:t>Can you identify characteristics of the content that could be the outcome of best practices?</a:t>
            </a:r>
            <a:endParaRPr lang="sv-SE" dirty="0"/>
          </a:p>
        </p:txBody>
      </p:sp>
    </p:spTree>
    <p:extLst>
      <p:ext uri="{BB962C8B-B14F-4D97-AF65-F5344CB8AC3E}">
        <p14:creationId xmlns:p14="http://schemas.microsoft.com/office/powerpoint/2010/main" val="2552894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7" y="339502"/>
            <a:ext cx="8332888" cy="576213"/>
          </a:xfrm>
        </p:spPr>
        <p:txBody>
          <a:bodyPr>
            <a:normAutofit/>
          </a:bodyPr>
          <a:lstStyle/>
          <a:p>
            <a:pPr algn="ctr"/>
            <a:r>
              <a:rPr lang="en-GB" sz="2900" dirty="0"/>
              <a:t>Other factors  of effective communication (1) </a:t>
            </a:r>
            <a:endParaRPr lang="sv-SE" sz="2900" dirty="0"/>
          </a:p>
        </p:txBody>
      </p:sp>
      <p:sp>
        <p:nvSpPr>
          <p:cNvPr id="3" name="Platshållare för innehåll 2"/>
          <p:cNvSpPr>
            <a:spLocks noGrp="1"/>
          </p:cNvSpPr>
          <p:nvPr>
            <p:ph idx="1"/>
          </p:nvPr>
        </p:nvSpPr>
        <p:spPr>
          <a:xfrm>
            <a:off x="623149" y="1347614"/>
            <a:ext cx="8071740" cy="3213496"/>
          </a:xfrm>
        </p:spPr>
        <p:txBody>
          <a:bodyPr>
            <a:normAutofit fontScale="92500"/>
          </a:bodyPr>
          <a:lstStyle/>
          <a:p>
            <a:pPr marL="0" indent="0" algn="just">
              <a:lnSpc>
                <a:spcPct val="120000"/>
              </a:lnSpc>
              <a:spcBef>
                <a:spcPts val="0"/>
              </a:spcBef>
              <a:spcAft>
                <a:spcPts val="0"/>
              </a:spcAft>
              <a:buNone/>
            </a:pPr>
            <a:r>
              <a:rPr lang="en-GB" sz="2200" dirty="0"/>
              <a:t>Effective crisis communication is also assessed on the basis </a:t>
            </a:r>
            <a:r>
              <a:rPr lang="en-GB" sz="2200" b="1" dirty="0"/>
              <a:t>of 1) whether members of the public interpret the intended meaning of the message and accept it, and 2) take action</a:t>
            </a:r>
          </a:p>
          <a:p>
            <a:pPr marL="0" indent="0" algn="just">
              <a:lnSpc>
                <a:spcPct val="120000"/>
              </a:lnSpc>
              <a:spcBef>
                <a:spcPts val="0"/>
              </a:spcBef>
              <a:spcAft>
                <a:spcPts val="0"/>
              </a:spcAft>
              <a:buNone/>
            </a:pPr>
            <a:endParaRPr lang="en-GB" sz="1500" b="1" dirty="0"/>
          </a:p>
          <a:p>
            <a:pPr lvl="1" algn="just">
              <a:lnSpc>
                <a:spcPct val="120000"/>
              </a:lnSpc>
              <a:spcAft>
                <a:spcPts val="0"/>
              </a:spcAft>
            </a:pPr>
            <a:r>
              <a:rPr lang="en-GB" sz="1900" b="1" dirty="0"/>
              <a:t>source credibility, previous experience of disasters, and trust in the content </a:t>
            </a:r>
            <a:r>
              <a:rPr lang="en-GB" sz="1900" dirty="0"/>
              <a:t>determine whether members of the public are likely to act upon such messages </a:t>
            </a:r>
            <a:endParaRPr lang="en-GB" sz="1900" b="1" dirty="0"/>
          </a:p>
          <a:p>
            <a:pPr lvl="1" algn="just">
              <a:lnSpc>
                <a:spcPct val="120000"/>
              </a:lnSpc>
              <a:spcAft>
                <a:spcPts val="0"/>
              </a:spcAft>
            </a:pPr>
            <a:r>
              <a:rPr lang="en-GB" sz="1900" dirty="0"/>
              <a:t>information is more likely both believed and acted upon </a:t>
            </a:r>
            <a:r>
              <a:rPr lang="en-GB" sz="1900" b="1" dirty="0"/>
              <a:t>is that received  from  a  combination  of  public  officials,  experts,  and  blue  light  organisations, or that </a:t>
            </a:r>
            <a:r>
              <a:rPr lang="en-GB" sz="1900" dirty="0"/>
              <a:t>received from a </a:t>
            </a:r>
            <a:r>
              <a:rPr lang="en-GB" sz="1900" b="1" dirty="0"/>
              <a:t>trusted family member or friend</a:t>
            </a:r>
            <a:endParaRPr lang="sv-SE" sz="1900" dirty="0"/>
          </a:p>
        </p:txBody>
      </p:sp>
    </p:spTree>
    <p:extLst>
      <p:ext uri="{BB962C8B-B14F-4D97-AF65-F5344CB8AC3E}">
        <p14:creationId xmlns:p14="http://schemas.microsoft.com/office/powerpoint/2010/main" val="1894295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7" y="339502"/>
            <a:ext cx="8332888" cy="576213"/>
          </a:xfrm>
        </p:spPr>
        <p:txBody>
          <a:bodyPr>
            <a:normAutofit/>
          </a:bodyPr>
          <a:lstStyle/>
          <a:p>
            <a:pPr algn="ctr"/>
            <a:r>
              <a:rPr lang="en-GB" sz="2900" dirty="0"/>
              <a:t>Other factors  of effective communication (2) </a:t>
            </a:r>
            <a:endParaRPr lang="sv-SE" sz="2900" dirty="0"/>
          </a:p>
        </p:txBody>
      </p:sp>
      <p:sp>
        <p:nvSpPr>
          <p:cNvPr id="3" name="Platshållare för innehåll 2"/>
          <p:cNvSpPr>
            <a:spLocks noGrp="1"/>
          </p:cNvSpPr>
          <p:nvPr>
            <p:ph idx="1"/>
          </p:nvPr>
        </p:nvSpPr>
        <p:spPr>
          <a:xfrm>
            <a:off x="899592" y="1131590"/>
            <a:ext cx="7272808" cy="3600400"/>
          </a:xfrm>
        </p:spPr>
        <p:txBody>
          <a:bodyPr>
            <a:normAutofit/>
          </a:bodyPr>
          <a:lstStyle/>
          <a:p>
            <a:pPr>
              <a:buFont typeface="Wingdings" panose="05000000000000000000" pitchFamily="2" charset="2"/>
              <a:buChar char="Ø"/>
            </a:pPr>
            <a:r>
              <a:rPr lang="en-GB" sz="2900" dirty="0"/>
              <a:t> </a:t>
            </a:r>
            <a:r>
              <a:rPr lang="en-GB" sz="2000" dirty="0"/>
              <a:t>For crisis messages to reach target audiences these are the necessary elements:</a:t>
            </a:r>
          </a:p>
          <a:p>
            <a:pPr marL="180975" lvl="1" indent="0" algn="just">
              <a:lnSpc>
                <a:spcPct val="120000"/>
              </a:lnSpc>
              <a:spcAft>
                <a:spcPts val="0"/>
              </a:spcAft>
              <a:buNone/>
            </a:pPr>
            <a:endParaRPr lang="en-GB" sz="600" b="1" dirty="0"/>
          </a:p>
          <a:p>
            <a:pPr lvl="1">
              <a:lnSpc>
                <a:spcPct val="100000"/>
              </a:lnSpc>
              <a:spcAft>
                <a:spcPts val="1200"/>
              </a:spcAft>
            </a:pPr>
            <a:r>
              <a:rPr lang="en-GB" sz="1800" b="1" dirty="0"/>
              <a:t>a  multi-media/multi-channel  approach,  to reach all citizens,</a:t>
            </a:r>
            <a:endParaRPr lang="en-GB" sz="1800" dirty="0"/>
          </a:p>
          <a:p>
            <a:pPr lvl="1">
              <a:lnSpc>
                <a:spcPct val="100000"/>
              </a:lnSpc>
              <a:spcAft>
                <a:spcPts val="1200"/>
              </a:spcAft>
            </a:pPr>
            <a:r>
              <a:rPr lang="en-GB" sz="1800" b="1" dirty="0"/>
              <a:t>a variety of public actors involved (public  officials,  experts,  and  blue  light  organisations), </a:t>
            </a:r>
            <a:endParaRPr lang="en-GB" sz="1800" dirty="0"/>
          </a:p>
          <a:p>
            <a:pPr lvl="1">
              <a:lnSpc>
                <a:spcPct val="100000"/>
              </a:lnSpc>
              <a:spcAft>
                <a:spcPts val="1200"/>
              </a:spcAft>
            </a:pPr>
            <a:r>
              <a:rPr lang="en-GB" sz="1800" b="1" dirty="0"/>
              <a:t>public actors must have experience of disasters, be credible and trusted </a:t>
            </a:r>
            <a:endParaRPr lang="en-GB" sz="1800" dirty="0"/>
          </a:p>
          <a:p>
            <a:pPr lvl="1">
              <a:lnSpc>
                <a:spcPct val="100000"/>
              </a:lnSpc>
              <a:spcAft>
                <a:spcPts val="1200"/>
              </a:spcAft>
            </a:pPr>
            <a:r>
              <a:rPr lang="en-GB" sz="1800" b="1" dirty="0"/>
              <a:t>and they must use a range of credible and trusted content</a:t>
            </a:r>
            <a:endParaRPr lang="sv-SE" sz="1800" dirty="0"/>
          </a:p>
        </p:txBody>
      </p:sp>
    </p:spTree>
    <p:extLst>
      <p:ext uri="{BB962C8B-B14F-4D97-AF65-F5344CB8AC3E}">
        <p14:creationId xmlns:p14="http://schemas.microsoft.com/office/powerpoint/2010/main" val="476800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27584" y="1231900"/>
            <a:ext cx="7545683" cy="3424238"/>
          </a:xfrm>
        </p:spPr>
        <p:txBody>
          <a:bodyPr/>
          <a:lstStyle/>
          <a:p>
            <a:pPr algn="just"/>
            <a:r>
              <a:rPr lang="en-GB" sz="2000" b="1" dirty="0"/>
              <a:t>no guarantee that people will take protective action even if they are made aware of the disaster risk, difficult to influence all  residents</a:t>
            </a:r>
          </a:p>
          <a:p>
            <a:pPr algn="just"/>
            <a:r>
              <a:rPr lang="en-GB" sz="2000" b="1" dirty="0"/>
              <a:t>behavioural change of citizens during disasters will only be achieved if they  are  informed  of  these  procedures  </a:t>
            </a:r>
            <a:r>
              <a:rPr lang="en-GB" sz="2000" b="1" i="1" dirty="0"/>
              <a:t>prior</a:t>
            </a:r>
            <a:r>
              <a:rPr lang="en-GB" sz="2000" b="1" dirty="0"/>
              <a:t>  to  such  incidents</a:t>
            </a:r>
          </a:p>
          <a:p>
            <a:pPr marL="0" indent="0" algn="just">
              <a:buNone/>
            </a:pPr>
            <a:endParaRPr lang="en-GB" sz="500" b="1" dirty="0"/>
          </a:p>
          <a:p>
            <a:pPr algn="just">
              <a:buFont typeface="Wingdings" panose="05000000000000000000" pitchFamily="2" charset="2"/>
              <a:buChar char="Ø"/>
            </a:pPr>
            <a:r>
              <a:rPr lang="en-GB" sz="2000" b="1" dirty="0"/>
              <a:t> multi-channel risk communication strategies</a:t>
            </a:r>
          </a:p>
          <a:p>
            <a:pPr algn="just">
              <a:buFont typeface="Wingdings" panose="05000000000000000000" pitchFamily="2" charset="2"/>
              <a:buChar char="Ø"/>
            </a:pPr>
            <a:r>
              <a:rPr lang="en-GB" sz="2000" dirty="0"/>
              <a:t> need to spread effective practices, developed according to contexts and circumstances, across </a:t>
            </a:r>
            <a:r>
              <a:rPr lang="en-GB" sz="2000" b="1" dirty="0"/>
              <a:t>the different stages of disasters</a:t>
            </a:r>
            <a:r>
              <a:rPr lang="en-GB" sz="2000" dirty="0"/>
              <a:t> </a:t>
            </a:r>
          </a:p>
          <a:p>
            <a:pPr>
              <a:buFont typeface="Wingdings" panose="05000000000000000000" pitchFamily="2" charset="2"/>
              <a:buChar char="Ø"/>
            </a:pPr>
            <a:endParaRPr lang="en-GB" b="1" dirty="0"/>
          </a:p>
        </p:txBody>
      </p:sp>
      <p:sp>
        <p:nvSpPr>
          <p:cNvPr id="7" name="Rubrik 1"/>
          <p:cNvSpPr>
            <a:spLocks noGrp="1"/>
          </p:cNvSpPr>
          <p:nvPr>
            <p:ph type="title"/>
          </p:nvPr>
        </p:nvSpPr>
        <p:spPr>
          <a:xfrm>
            <a:off x="395537" y="339502"/>
            <a:ext cx="8332888" cy="576213"/>
          </a:xfrm>
        </p:spPr>
        <p:txBody>
          <a:bodyPr>
            <a:normAutofit/>
          </a:bodyPr>
          <a:lstStyle/>
          <a:p>
            <a:pPr algn="ctr"/>
            <a:r>
              <a:rPr lang="en-GB" sz="2900" dirty="0"/>
              <a:t>Other factors  of effective communication (3) </a:t>
            </a:r>
            <a:endParaRPr lang="sv-SE" sz="2900" dirty="0"/>
          </a:p>
        </p:txBody>
      </p:sp>
    </p:spTree>
    <p:extLst>
      <p:ext uri="{BB962C8B-B14F-4D97-AF65-F5344CB8AC3E}">
        <p14:creationId xmlns:p14="http://schemas.microsoft.com/office/powerpoint/2010/main" val="3067289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7" y="339502"/>
            <a:ext cx="8332888" cy="576213"/>
          </a:xfrm>
        </p:spPr>
        <p:txBody>
          <a:bodyPr>
            <a:normAutofit/>
          </a:bodyPr>
          <a:lstStyle/>
          <a:p>
            <a:pPr algn="ctr"/>
            <a:r>
              <a:rPr lang="en-GB" sz="2900" dirty="0"/>
              <a:t>Activity 3</a:t>
            </a:r>
            <a:endParaRPr lang="sv-SE" sz="2900" dirty="0"/>
          </a:p>
        </p:txBody>
      </p:sp>
      <p:sp>
        <p:nvSpPr>
          <p:cNvPr id="3" name="Platshållare för innehåll 2"/>
          <p:cNvSpPr>
            <a:spLocks noGrp="1"/>
          </p:cNvSpPr>
          <p:nvPr>
            <p:ph idx="1"/>
          </p:nvPr>
        </p:nvSpPr>
        <p:spPr>
          <a:xfrm>
            <a:off x="539552" y="1203598"/>
            <a:ext cx="8188871" cy="3240360"/>
          </a:xfrm>
          <a:solidFill>
            <a:srgbClr val="99CCFF"/>
          </a:solidFill>
          <a:ln>
            <a:solidFill>
              <a:srgbClr val="0896C2"/>
            </a:solidFill>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n-GB" sz="3000" dirty="0"/>
              <a:t>Use the material you have retrieved for Activity 1: </a:t>
            </a:r>
          </a:p>
          <a:p>
            <a:pPr marL="0" indent="0">
              <a:buNone/>
            </a:pPr>
            <a:endParaRPr lang="en-GB" sz="700" dirty="0"/>
          </a:p>
          <a:p>
            <a:pPr>
              <a:lnSpc>
                <a:spcPct val="120000"/>
              </a:lnSpc>
              <a:spcBef>
                <a:spcPts val="0"/>
              </a:spcBef>
              <a:spcAft>
                <a:spcPts val="600"/>
              </a:spcAft>
              <a:buFontTx/>
              <a:buChar char="-"/>
            </a:pPr>
            <a:r>
              <a:rPr lang="en-GB" sz="2600" dirty="0"/>
              <a:t>Does this material report the messages and views of </a:t>
            </a:r>
            <a:r>
              <a:rPr lang="en-GB" sz="2600" b="1" dirty="0"/>
              <a:t>a variety of public actors</a:t>
            </a:r>
            <a:r>
              <a:rPr lang="en-GB" sz="2600" dirty="0"/>
              <a:t>?</a:t>
            </a:r>
          </a:p>
          <a:p>
            <a:pPr>
              <a:lnSpc>
                <a:spcPct val="120000"/>
              </a:lnSpc>
              <a:spcBef>
                <a:spcPts val="0"/>
              </a:spcBef>
              <a:spcAft>
                <a:spcPts val="600"/>
              </a:spcAft>
              <a:buFontTx/>
              <a:buChar char="-"/>
            </a:pPr>
            <a:r>
              <a:rPr lang="en-GB" sz="2600" dirty="0"/>
              <a:t>What could be the reasons for this?</a:t>
            </a:r>
          </a:p>
          <a:p>
            <a:pPr>
              <a:lnSpc>
                <a:spcPct val="120000"/>
              </a:lnSpc>
              <a:spcBef>
                <a:spcPts val="0"/>
              </a:spcBef>
              <a:spcAft>
                <a:spcPts val="600"/>
              </a:spcAft>
              <a:buFontTx/>
              <a:buChar char="-"/>
            </a:pPr>
            <a:r>
              <a:rPr lang="en-GB" sz="2600" dirty="0"/>
              <a:t>Do citizens show, with their comments and tweets, that they </a:t>
            </a:r>
            <a:r>
              <a:rPr lang="en-GB" sz="2600" b="1" dirty="0"/>
              <a:t>trust the content</a:t>
            </a:r>
            <a:r>
              <a:rPr lang="en-GB" sz="2600" dirty="0"/>
              <a:t> provided by public actors?</a:t>
            </a:r>
          </a:p>
          <a:p>
            <a:pPr>
              <a:lnSpc>
                <a:spcPct val="120000"/>
              </a:lnSpc>
              <a:spcBef>
                <a:spcPts val="0"/>
              </a:spcBef>
              <a:spcAft>
                <a:spcPts val="600"/>
              </a:spcAft>
              <a:buFontTx/>
              <a:buChar char="-"/>
            </a:pPr>
            <a:r>
              <a:rPr lang="en-GB" sz="2600" dirty="0"/>
              <a:t>What could be the reasons for this?</a:t>
            </a:r>
          </a:p>
          <a:p>
            <a:pPr marL="0" indent="0">
              <a:buNone/>
            </a:pPr>
            <a:endParaRPr lang="sv-SE" dirty="0"/>
          </a:p>
        </p:txBody>
      </p:sp>
    </p:spTree>
    <p:extLst>
      <p:ext uri="{BB962C8B-B14F-4D97-AF65-F5344CB8AC3E}">
        <p14:creationId xmlns:p14="http://schemas.microsoft.com/office/powerpoint/2010/main" val="272927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31166" y="917832"/>
            <a:ext cx="7153202" cy="3382109"/>
          </a:xfrm>
        </p:spPr>
        <p:txBody>
          <a:bodyPr>
            <a:noAutofit/>
          </a:bodyPr>
          <a:lstStyle/>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1. Introduction</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2. Crisis management and strategies for communication </a:t>
            </a:r>
          </a:p>
          <a:p>
            <a:pPr marL="0" lvl="0" indent="0">
              <a:lnSpc>
                <a:spcPct val="100000"/>
              </a:lnSpc>
              <a:spcBef>
                <a:spcPts val="0"/>
              </a:spcBef>
              <a:spcAft>
                <a:spcPts val="0"/>
              </a:spcAft>
              <a:buNone/>
            </a:pPr>
            <a:r>
              <a:rPr lang="en-GB" sz="3600" b="1" dirty="0">
                <a:solidFill>
                  <a:srgbClr val="4472C4"/>
                </a:solidFill>
                <a:latin typeface="Calibri" charset="0"/>
                <a:ea typeface="Calibri" charset="0"/>
                <a:cs typeface="Calibri" charset="0"/>
              </a:rPr>
              <a:t>3. Flowchart and SPEAK guidelines</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4. Conclusions</a:t>
            </a:r>
            <a:endParaRPr lang="sv-SE" sz="3600" b="1" dirty="0">
              <a:solidFill>
                <a:schemeClr val="bg1">
                  <a:lumMod val="85000"/>
                </a:schemeClr>
              </a:solidFill>
              <a:latin typeface="Calibri" charset="0"/>
              <a:ea typeface="Calibri" charset="0"/>
              <a:cs typeface="Calibri" charset="0"/>
            </a:endParaRPr>
          </a:p>
        </p:txBody>
      </p:sp>
    </p:spTree>
    <p:extLst>
      <p:ext uri="{BB962C8B-B14F-4D97-AF65-F5344CB8AC3E}">
        <p14:creationId xmlns:p14="http://schemas.microsoft.com/office/powerpoint/2010/main" val="1912523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3" y="339502"/>
            <a:ext cx="8188872" cy="576213"/>
          </a:xfrm>
        </p:spPr>
        <p:txBody>
          <a:bodyPr>
            <a:normAutofit/>
          </a:bodyPr>
          <a:lstStyle/>
          <a:p>
            <a:pPr algn="ctr"/>
            <a:r>
              <a:rPr lang="en-GB" sz="2900" dirty="0"/>
              <a:t>Flowchart and SPEAK guidelines</a:t>
            </a:r>
            <a:endParaRPr lang="sv-SE" sz="2900" dirty="0"/>
          </a:p>
        </p:txBody>
      </p:sp>
      <p:sp>
        <p:nvSpPr>
          <p:cNvPr id="3" name="Platshållare för innehåll 2"/>
          <p:cNvSpPr>
            <a:spLocks noGrp="1"/>
          </p:cNvSpPr>
          <p:nvPr>
            <p:ph idx="1"/>
          </p:nvPr>
        </p:nvSpPr>
        <p:spPr>
          <a:xfrm>
            <a:off x="827584" y="1059582"/>
            <a:ext cx="8280920" cy="3036168"/>
          </a:xfrm>
        </p:spPr>
        <p:txBody>
          <a:bodyPr>
            <a:normAutofit/>
          </a:bodyPr>
          <a:lstStyle/>
          <a:p>
            <a:pPr marL="0" indent="0">
              <a:buNone/>
            </a:pPr>
            <a:r>
              <a:rPr lang="en-GB" sz="2000" dirty="0"/>
              <a:t>Recommendations for the </a:t>
            </a:r>
            <a:r>
              <a:rPr lang="en-GB" sz="2000" b="1" dirty="0"/>
              <a:t>four stages of the disaster cycle</a:t>
            </a:r>
            <a:r>
              <a:rPr lang="en-GB" sz="2000" dirty="0"/>
              <a:t>:</a:t>
            </a:r>
          </a:p>
          <a:p>
            <a:pPr marL="174625" lvl="1" indent="0">
              <a:spcAft>
                <a:spcPts val="1200"/>
              </a:spcAft>
            </a:pPr>
            <a:r>
              <a:rPr lang="en-GB" b="1" dirty="0"/>
              <a:t>mitigation (prevention of future emergencies and minimising their effects) </a:t>
            </a:r>
          </a:p>
          <a:p>
            <a:pPr marL="174625" lvl="1" indent="0">
              <a:spcAft>
                <a:spcPts val="1200"/>
              </a:spcAft>
            </a:pPr>
            <a:r>
              <a:rPr lang="en-GB" b="1" dirty="0"/>
              <a:t>preparedness (preparing to deal with an emergency)</a:t>
            </a:r>
          </a:p>
          <a:p>
            <a:pPr marL="174625" lvl="1" indent="0">
              <a:spcAft>
                <a:spcPts val="1200"/>
              </a:spcAft>
            </a:pPr>
            <a:r>
              <a:rPr lang="en-GB" b="1" dirty="0"/>
              <a:t>response </a:t>
            </a:r>
            <a:endParaRPr lang="en-GB" dirty="0"/>
          </a:p>
          <a:p>
            <a:pPr marL="174625" lvl="1" indent="0">
              <a:spcAft>
                <a:spcPts val="1200"/>
              </a:spcAft>
            </a:pPr>
            <a:r>
              <a:rPr lang="en-GB" b="1" dirty="0"/>
              <a:t>recovery</a:t>
            </a:r>
            <a:endParaRPr lang="sv-SE" dirty="0"/>
          </a:p>
        </p:txBody>
      </p:sp>
      <p:sp>
        <p:nvSpPr>
          <p:cNvPr id="4" name="Rectangle 3"/>
          <p:cNvSpPr/>
          <p:nvPr/>
        </p:nvSpPr>
        <p:spPr>
          <a:xfrm>
            <a:off x="2411760" y="2638529"/>
            <a:ext cx="6172648" cy="1877437"/>
          </a:xfrm>
          <a:prstGeom prst="rect">
            <a:avLst/>
          </a:prstGeom>
          <a:ln>
            <a:solidFill>
              <a:schemeClr val="tx1"/>
            </a:solidFill>
          </a:ln>
        </p:spPr>
        <p:txBody>
          <a:bodyPr wrap="square">
            <a:spAutoFit/>
          </a:bodyPr>
          <a:lstStyle/>
          <a:p>
            <a:r>
              <a:rPr lang="en-GB" sz="1800" dirty="0"/>
              <a:t>We first focus on the flowchart, and we start by examining some </a:t>
            </a:r>
            <a:r>
              <a:rPr lang="en-GB" sz="1800" b="1" dirty="0"/>
              <a:t>general aspects</a:t>
            </a:r>
            <a:endParaRPr lang="en-GB" sz="1800" dirty="0"/>
          </a:p>
          <a:p>
            <a:endParaRPr lang="en-GB" sz="800" b="1" dirty="0"/>
          </a:p>
          <a:p>
            <a:r>
              <a:rPr lang="en-GB" sz="1800" b="1" dirty="0"/>
              <a:t>At each stage</a:t>
            </a:r>
            <a:r>
              <a:rPr lang="en-GB" sz="1800" dirty="0"/>
              <a:t>, emergency managers should pay attention to </a:t>
            </a:r>
            <a:r>
              <a:rPr lang="en-GB" sz="1800" b="1" dirty="0"/>
              <a:t>two aspects of language: </a:t>
            </a:r>
          </a:p>
          <a:p>
            <a:pPr lvl="1"/>
            <a:r>
              <a:rPr lang="en-GB" sz="1800" dirty="0"/>
              <a:t>the </a:t>
            </a:r>
            <a:r>
              <a:rPr lang="en-GB" sz="1800" b="1" dirty="0"/>
              <a:t>use of terminology</a:t>
            </a:r>
            <a:r>
              <a:rPr lang="en-GB" sz="1800" dirty="0"/>
              <a:t> in crisis communication, and</a:t>
            </a:r>
          </a:p>
          <a:p>
            <a:pPr lvl="1"/>
            <a:r>
              <a:rPr lang="en-GB" sz="1800" b="1" dirty="0"/>
              <a:t>the language that should be used in crisis communication</a:t>
            </a:r>
            <a:endParaRPr lang="en-GB" sz="1800" dirty="0"/>
          </a:p>
        </p:txBody>
      </p:sp>
    </p:spTree>
    <p:extLst>
      <p:ext uri="{BB962C8B-B14F-4D97-AF65-F5344CB8AC3E}">
        <p14:creationId xmlns:p14="http://schemas.microsoft.com/office/powerpoint/2010/main" val="4090125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3" y="339502"/>
            <a:ext cx="8188872" cy="576213"/>
          </a:xfrm>
        </p:spPr>
        <p:txBody>
          <a:bodyPr>
            <a:normAutofit/>
          </a:bodyPr>
          <a:lstStyle/>
          <a:p>
            <a:pPr algn="ctr"/>
            <a:r>
              <a:rPr lang="en-GB" sz="2900" dirty="0"/>
              <a:t>What to do before: mitigation</a:t>
            </a:r>
            <a:endParaRPr lang="sv-SE" sz="2900" dirty="0"/>
          </a:p>
        </p:txBody>
      </p:sp>
      <p:sp>
        <p:nvSpPr>
          <p:cNvPr id="3" name="Platshållare för innehåll 2"/>
          <p:cNvSpPr>
            <a:spLocks noGrp="1"/>
          </p:cNvSpPr>
          <p:nvPr>
            <p:ph idx="1"/>
          </p:nvPr>
        </p:nvSpPr>
        <p:spPr>
          <a:xfrm>
            <a:off x="755576" y="1419622"/>
            <a:ext cx="8208912" cy="2916734"/>
          </a:xfrm>
        </p:spPr>
        <p:txBody>
          <a:bodyPr>
            <a:normAutofit/>
          </a:bodyPr>
          <a:lstStyle/>
          <a:p>
            <a:pPr>
              <a:spcAft>
                <a:spcPts val="960"/>
              </a:spcAft>
            </a:pPr>
            <a:r>
              <a:rPr lang="en-GB" sz="2200" b="1" dirty="0"/>
              <a:t>Inform citizens about  risks and risk mitigating measures</a:t>
            </a:r>
          </a:p>
          <a:p>
            <a:pPr>
              <a:spcAft>
                <a:spcPts val="960"/>
              </a:spcAft>
            </a:pPr>
            <a:r>
              <a:rPr lang="en-GB" sz="2200" b="1" dirty="0"/>
              <a:t>Keep  popular communication channels open</a:t>
            </a:r>
          </a:p>
          <a:p>
            <a:pPr>
              <a:spcAft>
                <a:spcPts val="960"/>
              </a:spcAft>
            </a:pPr>
            <a:r>
              <a:rPr lang="en-GB" sz="2200" b="1" dirty="0"/>
              <a:t>Build partnerships with key stakeholders including local communities</a:t>
            </a:r>
          </a:p>
          <a:p>
            <a:pPr>
              <a:spcAft>
                <a:spcPts val="960"/>
              </a:spcAft>
            </a:pPr>
            <a:r>
              <a:rPr lang="en-GB" sz="2200" b="1" dirty="0"/>
              <a:t>Test  warning  systems</a:t>
            </a:r>
            <a:endParaRPr lang="sv-SE" sz="2200" dirty="0"/>
          </a:p>
        </p:txBody>
      </p:sp>
    </p:spTree>
    <p:extLst>
      <p:ext uri="{BB962C8B-B14F-4D97-AF65-F5344CB8AC3E}">
        <p14:creationId xmlns:p14="http://schemas.microsoft.com/office/powerpoint/2010/main" val="1267431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9375" y="195486"/>
            <a:ext cx="8249049" cy="576213"/>
          </a:xfrm>
        </p:spPr>
        <p:txBody>
          <a:bodyPr>
            <a:normAutofit/>
          </a:bodyPr>
          <a:lstStyle/>
          <a:p>
            <a:pPr algn="ctr"/>
            <a:r>
              <a:rPr lang="en-GB" sz="2900" dirty="0"/>
              <a:t>What to do before: preparedness</a:t>
            </a:r>
            <a:endParaRPr lang="sv-SE" sz="2900" dirty="0"/>
          </a:p>
        </p:txBody>
      </p:sp>
      <p:sp>
        <p:nvSpPr>
          <p:cNvPr id="3" name="Platshållare för innehåll 2"/>
          <p:cNvSpPr>
            <a:spLocks noGrp="1"/>
          </p:cNvSpPr>
          <p:nvPr>
            <p:ph idx="1"/>
          </p:nvPr>
        </p:nvSpPr>
        <p:spPr>
          <a:xfrm>
            <a:off x="479375" y="1059582"/>
            <a:ext cx="8260881" cy="3721968"/>
          </a:xfrm>
        </p:spPr>
        <p:txBody>
          <a:bodyPr>
            <a:noAutofit/>
          </a:bodyPr>
          <a:lstStyle/>
          <a:p>
            <a:r>
              <a:rPr lang="en-GB" sz="1900" b="1" dirty="0"/>
              <a:t>Train   staff, assign roles and create knowledge communities</a:t>
            </a:r>
          </a:p>
          <a:p>
            <a:r>
              <a:rPr lang="en-GB" sz="1900" b="1" dirty="0"/>
              <a:t>Build and promote a social media presence</a:t>
            </a:r>
          </a:p>
          <a:p>
            <a:r>
              <a:rPr lang="en-GB" sz="1900" b="1" dirty="0"/>
              <a:t>Prepare contingency plans to meet the information needs of online citizens</a:t>
            </a:r>
          </a:p>
          <a:p>
            <a:r>
              <a:rPr lang="en-GB" sz="1900" b="1" dirty="0"/>
              <a:t>Disseminate prevention messages</a:t>
            </a:r>
          </a:p>
          <a:p>
            <a:r>
              <a:rPr lang="en-GB" sz="1900" b="1" dirty="0"/>
              <a:t>Establish social media verification procedures</a:t>
            </a:r>
            <a:endParaRPr lang="en-GB" sz="1900" dirty="0"/>
          </a:p>
          <a:p>
            <a:r>
              <a:rPr lang="en-GB" sz="1900" b="1" dirty="0"/>
              <a:t>Decide   how   you   will   deal   with   emergencies   reported   via   social   media</a:t>
            </a:r>
          </a:p>
          <a:p>
            <a:r>
              <a:rPr lang="en-GB" sz="1900" b="1" dirty="0"/>
              <a:t>Use   social   media   to   manage   relationships   with   traditional   media</a:t>
            </a:r>
          </a:p>
          <a:p>
            <a:r>
              <a:rPr lang="en-GB" sz="1900" b="1" dirty="0"/>
              <a:t>Use an App</a:t>
            </a:r>
            <a:endParaRPr lang="sv-SE" sz="1900" dirty="0"/>
          </a:p>
        </p:txBody>
      </p:sp>
    </p:spTree>
    <p:extLst>
      <p:ext uri="{BB962C8B-B14F-4D97-AF65-F5344CB8AC3E}">
        <p14:creationId xmlns:p14="http://schemas.microsoft.com/office/powerpoint/2010/main" val="115245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31166" y="917832"/>
            <a:ext cx="7153202" cy="3382109"/>
          </a:xfrm>
        </p:spPr>
        <p:txBody>
          <a:bodyPr>
            <a:noAutofit/>
          </a:bodyPr>
          <a:lstStyle/>
          <a:p>
            <a:pPr marL="0" lvl="0" indent="0">
              <a:lnSpc>
                <a:spcPct val="100000"/>
              </a:lnSpc>
              <a:spcBef>
                <a:spcPts val="0"/>
              </a:spcBef>
              <a:spcAft>
                <a:spcPts val="0"/>
              </a:spcAft>
              <a:buNone/>
            </a:pPr>
            <a:r>
              <a:rPr lang="en-GB" sz="3600" b="1" dirty="0">
                <a:solidFill>
                  <a:srgbClr val="4472C4"/>
                </a:solidFill>
                <a:latin typeface="Calibri" charset="0"/>
                <a:ea typeface="Calibri" charset="0"/>
                <a:cs typeface="Calibri" charset="0"/>
              </a:rPr>
              <a:t>1. Introduction</a:t>
            </a:r>
          </a:p>
          <a:p>
            <a:pPr marL="0" lvl="0" indent="0">
              <a:lnSpc>
                <a:spcPct val="100000"/>
              </a:lnSpc>
              <a:spcBef>
                <a:spcPts val="0"/>
              </a:spcBef>
              <a:spcAft>
                <a:spcPts val="0"/>
              </a:spcAft>
              <a:buNone/>
            </a:pPr>
            <a:r>
              <a:rPr lang="en-GB" sz="3600" b="1" dirty="0">
                <a:solidFill>
                  <a:srgbClr val="4472C4"/>
                </a:solidFill>
                <a:latin typeface="Calibri" charset="0"/>
                <a:ea typeface="Calibri" charset="0"/>
                <a:cs typeface="Calibri" charset="0"/>
              </a:rPr>
              <a:t>2. Crisis management and strategies for communication </a:t>
            </a:r>
          </a:p>
          <a:p>
            <a:pPr marL="0" lvl="0" indent="0">
              <a:lnSpc>
                <a:spcPct val="100000"/>
              </a:lnSpc>
              <a:spcBef>
                <a:spcPts val="0"/>
              </a:spcBef>
              <a:spcAft>
                <a:spcPts val="0"/>
              </a:spcAft>
              <a:buNone/>
            </a:pPr>
            <a:r>
              <a:rPr lang="en-GB" sz="3600" b="1" dirty="0">
                <a:solidFill>
                  <a:srgbClr val="4472C4"/>
                </a:solidFill>
                <a:latin typeface="Calibri" charset="0"/>
                <a:ea typeface="Calibri" charset="0"/>
                <a:cs typeface="Calibri" charset="0"/>
              </a:rPr>
              <a:t>3. Flowchart and SPEAK guidelines</a:t>
            </a:r>
          </a:p>
          <a:p>
            <a:pPr marL="0" lvl="0" indent="0">
              <a:lnSpc>
                <a:spcPct val="100000"/>
              </a:lnSpc>
              <a:spcBef>
                <a:spcPts val="0"/>
              </a:spcBef>
              <a:spcAft>
                <a:spcPts val="0"/>
              </a:spcAft>
              <a:buNone/>
            </a:pPr>
            <a:r>
              <a:rPr lang="en-GB" sz="3600" b="1" dirty="0">
                <a:solidFill>
                  <a:srgbClr val="4472C4"/>
                </a:solidFill>
                <a:latin typeface="Calibri" charset="0"/>
                <a:ea typeface="Calibri" charset="0"/>
                <a:cs typeface="Calibri" charset="0"/>
              </a:rPr>
              <a:t>4. Conclusions</a:t>
            </a:r>
            <a:endParaRPr lang="sv-SE" sz="3600" b="1" dirty="0">
              <a:solidFill>
                <a:srgbClr val="4472C4"/>
              </a:solidFill>
              <a:latin typeface="Calibri" charset="0"/>
              <a:ea typeface="Calibri" charset="0"/>
              <a:cs typeface="Calibri" charset="0"/>
            </a:endParaRPr>
          </a:p>
        </p:txBody>
      </p:sp>
    </p:spTree>
    <p:extLst>
      <p:ext uri="{BB962C8B-B14F-4D97-AF65-F5344CB8AC3E}">
        <p14:creationId xmlns:p14="http://schemas.microsoft.com/office/powerpoint/2010/main" val="3493983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9502"/>
            <a:ext cx="8260881" cy="576213"/>
          </a:xfrm>
        </p:spPr>
        <p:txBody>
          <a:bodyPr>
            <a:normAutofit/>
          </a:bodyPr>
          <a:lstStyle/>
          <a:p>
            <a:pPr algn="ctr"/>
            <a:r>
              <a:rPr lang="en-GB" sz="2900" dirty="0"/>
              <a:t>What to do during: response</a:t>
            </a:r>
            <a:endParaRPr lang="sv-SE" sz="2900" dirty="0"/>
          </a:p>
        </p:txBody>
      </p:sp>
      <p:sp>
        <p:nvSpPr>
          <p:cNvPr id="3" name="Platshållare för innehåll 2"/>
          <p:cNvSpPr>
            <a:spLocks noGrp="1"/>
          </p:cNvSpPr>
          <p:nvPr>
            <p:ph idx="1"/>
          </p:nvPr>
        </p:nvSpPr>
        <p:spPr>
          <a:xfrm>
            <a:off x="914748" y="1347614"/>
            <a:ext cx="7813676" cy="3060750"/>
          </a:xfrm>
        </p:spPr>
        <p:txBody>
          <a:bodyPr/>
          <a:lstStyle/>
          <a:p>
            <a:r>
              <a:rPr lang="en-GB" b="1" dirty="0"/>
              <a:t>Send emergency notifications</a:t>
            </a:r>
          </a:p>
          <a:p>
            <a:r>
              <a:rPr lang="en-GB" b="1" dirty="0"/>
              <a:t>Listen</a:t>
            </a:r>
          </a:p>
          <a:p>
            <a:r>
              <a:rPr lang="en-GB" b="1" dirty="0"/>
              <a:t>Pull information</a:t>
            </a:r>
          </a:p>
          <a:p>
            <a:r>
              <a:rPr lang="en-GB" b="1" dirty="0"/>
              <a:t>Crowdsource information</a:t>
            </a:r>
          </a:p>
          <a:p>
            <a:r>
              <a:rPr lang="en-GB" b="1" dirty="0"/>
              <a:t>Push information</a:t>
            </a:r>
            <a:endParaRPr lang="sv-SE" dirty="0"/>
          </a:p>
        </p:txBody>
      </p:sp>
    </p:spTree>
    <p:extLst>
      <p:ext uri="{BB962C8B-B14F-4D97-AF65-F5344CB8AC3E}">
        <p14:creationId xmlns:p14="http://schemas.microsoft.com/office/powerpoint/2010/main" val="209025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9502"/>
            <a:ext cx="8260881" cy="576213"/>
          </a:xfrm>
        </p:spPr>
        <p:txBody>
          <a:bodyPr>
            <a:normAutofit/>
          </a:bodyPr>
          <a:lstStyle/>
          <a:p>
            <a:pPr algn="ctr"/>
            <a:r>
              <a:rPr lang="en-GB" sz="2900" dirty="0"/>
              <a:t>What to do after: recovery</a:t>
            </a:r>
            <a:endParaRPr lang="sv-SE" sz="2900" dirty="0"/>
          </a:p>
        </p:txBody>
      </p:sp>
      <p:sp>
        <p:nvSpPr>
          <p:cNvPr id="3" name="Platshållare för innehåll 2"/>
          <p:cNvSpPr>
            <a:spLocks noGrp="1"/>
          </p:cNvSpPr>
          <p:nvPr>
            <p:ph idx="1"/>
          </p:nvPr>
        </p:nvSpPr>
        <p:spPr>
          <a:xfrm>
            <a:off x="827584" y="1275606"/>
            <a:ext cx="7813676" cy="3060750"/>
          </a:xfrm>
        </p:spPr>
        <p:txBody>
          <a:bodyPr/>
          <a:lstStyle/>
          <a:p>
            <a:r>
              <a:rPr lang="en-GB" b="1" dirty="0"/>
              <a:t>Tell  citizens  when the crisis is over</a:t>
            </a:r>
          </a:p>
          <a:p>
            <a:pPr marL="0" indent="0">
              <a:buNone/>
            </a:pPr>
            <a:endParaRPr lang="en-GB" b="1" dirty="0"/>
          </a:p>
          <a:p>
            <a:r>
              <a:rPr lang="en-GB" b="1" dirty="0"/>
              <a:t>Use social media to support citizen-led clean-up operation</a:t>
            </a:r>
          </a:p>
          <a:p>
            <a:pPr marL="0" indent="0">
              <a:buNone/>
            </a:pPr>
            <a:endParaRPr lang="en-GB" b="1" dirty="0"/>
          </a:p>
          <a:p>
            <a:r>
              <a:rPr lang="en-GB" b="1" dirty="0"/>
              <a:t>Issue preparedness advice</a:t>
            </a:r>
          </a:p>
          <a:p>
            <a:endParaRPr lang="sv-SE" dirty="0"/>
          </a:p>
        </p:txBody>
      </p:sp>
    </p:spTree>
    <p:extLst>
      <p:ext uri="{BB962C8B-B14F-4D97-AF65-F5344CB8AC3E}">
        <p14:creationId xmlns:p14="http://schemas.microsoft.com/office/powerpoint/2010/main" val="4219692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68161" y="359362"/>
            <a:ext cx="7617691" cy="3312368"/>
          </a:xfrm>
        </p:spPr>
        <p:txBody>
          <a:bodyPr vert="vert"/>
          <a:lstStyle/>
          <a:p>
            <a:r>
              <a:rPr lang="en-GB" dirty="0"/>
              <a:t>Flowchart</a:t>
            </a:r>
            <a:endParaRPr lang="sv-SE"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1162" y="267494"/>
            <a:ext cx="5760000" cy="4435249"/>
          </a:xfrm>
        </p:spPr>
      </p:pic>
      <p:sp>
        <p:nvSpPr>
          <p:cNvPr id="6" name="Rectangle 5"/>
          <p:cNvSpPr/>
          <p:nvPr/>
        </p:nvSpPr>
        <p:spPr>
          <a:xfrm>
            <a:off x="228600" y="4147979"/>
            <a:ext cx="1905000" cy="400110"/>
          </a:xfrm>
          <a:prstGeom prst="rect">
            <a:avLst/>
          </a:prstGeom>
        </p:spPr>
        <p:txBody>
          <a:bodyPr wrap="square">
            <a:spAutoFit/>
          </a:bodyPr>
          <a:lstStyle/>
          <a:p>
            <a:r>
              <a:rPr lang="en-GB" sz="1000" dirty="0"/>
              <a:t>Figure 1 </a:t>
            </a:r>
            <a:r>
              <a:rPr lang="en-GB" sz="1000" dirty="0">
                <a:solidFill>
                  <a:srgbClr val="0896C2"/>
                </a:solidFill>
              </a:rPr>
              <a:t>(Reilly and </a:t>
            </a:r>
            <a:r>
              <a:rPr lang="en-GB" sz="1000" dirty="0" err="1">
                <a:solidFill>
                  <a:srgbClr val="0896C2"/>
                </a:solidFill>
              </a:rPr>
              <a:t>Atanasova</a:t>
            </a:r>
            <a:r>
              <a:rPr lang="en-GB" sz="1000" dirty="0">
                <a:solidFill>
                  <a:srgbClr val="0896C2"/>
                </a:solidFill>
              </a:rPr>
              <a:t> 2016 [D3.3]</a:t>
            </a:r>
            <a:r>
              <a:rPr lang="en-GB" sz="1000" dirty="0"/>
              <a:t>: 40 </a:t>
            </a:r>
          </a:p>
        </p:txBody>
      </p:sp>
    </p:spTree>
    <p:extLst>
      <p:ext uri="{BB962C8B-B14F-4D97-AF65-F5344CB8AC3E}">
        <p14:creationId xmlns:p14="http://schemas.microsoft.com/office/powerpoint/2010/main" val="1738895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5" y="339502"/>
            <a:ext cx="8260880" cy="576213"/>
          </a:xfrm>
        </p:spPr>
        <p:txBody>
          <a:bodyPr>
            <a:normAutofit/>
          </a:bodyPr>
          <a:lstStyle/>
          <a:p>
            <a:pPr algn="ctr"/>
            <a:r>
              <a:rPr lang="en-GB" sz="2900" dirty="0"/>
              <a:t>Key recommendations </a:t>
            </a:r>
            <a:endParaRPr lang="sv-SE" sz="2900" dirty="0"/>
          </a:p>
        </p:txBody>
      </p:sp>
      <p:sp>
        <p:nvSpPr>
          <p:cNvPr id="3" name="Platshållare för innehåll 2"/>
          <p:cNvSpPr>
            <a:spLocks noGrp="1"/>
          </p:cNvSpPr>
          <p:nvPr>
            <p:ph idx="1"/>
          </p:nvPr>
        </p:nvSpPr>
        <p:spPr>
          <a:xfrm>
            <a:off x="611560" y="915715"/>
            <a:ext cx="8280920" cy="3600251"/>
          </a:xfrm>
        </p:spPr>
        <p:txBody>
          <a:bodyPr>
            <a:noAutofit/>
          </a:bodyPr>
          <a:lstStyle/>
          <a:p>
            <a:pPr algn="just"/>
            <a:r>
              <a:rPr lang="en-GB" sz="1800" b="1" dirty="0"/>
              <a:t>S</a:t>
            </a:r>
            <a:r>
              <a:rPr lang="en-GB" sz="1800" dirty="0"/>
              <a:t>tudy the information-seeking behaviours of your audience before deciding upon which communication platforms to use during crisis situations;   </a:t>
            </a:r>
          </a:p>
          <a:p>
            <a:pPr algn="just"/>
            <a:r>
              <a:rPr lang="en-GB" sz="1800" b="1" dirty="0"/>
              <a:t>P</a:t>
            </a:r>
            <a:r>
              <a:rPr lang="en-GB" sz="1800" dirty="0"/>
              <a:t>repare for the loss of critical infrastructure during such incidents by employing a communication mix that includes both traditional and digital media;  </a:t>
            </a:r>
          </a:p>
          <a:p>
            <a:pPr algn="just"/>
            <a:r>
              <a:rPr lang="en-GB" sz="1800" b="1" dirty="0"/>
              <a:t>E</a:t>
            </a:r>
            <a:r>
              <a:rPr lang="en-GB" sz="1800" dirty="0"/>
              <a:t>ngage key stakeholders e.g. civil society organisations in order to ensure that the information shared with the general public is both accurate and consistent;   </a:t>
            </a:r>
          </a:p>
          <a:p>
            <a:pPr algn="just"/>
            <a:r>
              <a:rPr lang="en-GB" sz="1800" b="1" dirty="0"/>
              <a:t>A</a:t>
            </a:r>
            <a:r>
              <a:rPr lang="en-GB" sz="1800" dirty="0"/>
              <a:t>lways consider the ethical implications of using crowdsourced information obtained from social media sites; and   </a:t>
            </a:r>
          </a:p>
          <a:p>
            <a:pPr algn="just"/>
            <a:r>
              <a:rPr lang="en-GB" sz="1800" b="1" dirty="0"/>
              <a:t>K</a:t>
            </a:r>
            <a:r>
              <a:rPr lang="en-GB" sz="1800" dirty="0"/>
              <a:t>nowledge gained from previous incidents should be used to inform future communication strategies.  </a:t>
            </a:r>
          </a:p>
          <a:p>
            <a:pPr algn="just"/>
            <a:endParaRPr lang="en-GB" sz="1800" dirty="0"/>
          </a:p>
          <a:p>
            <a:pPr algn="just"/>
            <a:endParaRPr lang="sv-SE" sz="1800" dirty="0"/>
          </a:p>
        </p:txBody>
      </p:sp>
    </p:spTree>
    <p:extLst>
      <p:ext uri="{BB962C8B-B14F-4D97-AF65-F5344CB8AC3E}">
        <p14:creationId xmlns:p14="http://schemas.microsoft.com/office/powerpoint/2010/main" val="104764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7" y="51470"/>
            <a:ext cx="7704856" cy="864245"/>
          </a:xfrm>
        </p:spPr>
        <p:txBody>
          <a:bodyPr>
            <a:noAutofit/>
          </a:bodyPr>
          <a:lstStyle/>
          <a:p>
            <a:pPr algn="ctr"/>
            <a:r>
              <a:rPr lang="en-GB" sz="2900" dirty="0"/>
              <a:t>1 - </a:t>
            </a:r>
            <a:r>
              <a:rPr lang="en-GB" sz="2900"/>
              <a:t>Study the information-seeking behaviours of your audience (1)</a:t>
            </a:r>
            <a:endParaRPr lang="sv-SE" sz="2900" dirty="0"/>
          </a:p>
        </p:txBody>
      </p:sp>
      <p:sp>
        <p:nvSpPr>
          <p:cNvPr id="3" name="Platshållare för innehåll 2"/>
          <p:cNvSpPr>
            <a:spLocks noGrp="1"/>
          </p:cNvSpPr>
          <p:nvPr>
            <p:ph idx="1"/>
          </p:nvPr>
        </p:nvSpPr>
        <p:spPr>
          <a:xfrm>
            <a:off x="683567" y="915715"/>
            <a:ext cx="8280919" cy="3789635"/>
          </a:xfrm>
        </p:spPr>
        <p:txBody>
          <a:bodyPr>
            <a:normAutofit/>
          </a:bodyPr>
          <a:lstStyle/>
          <a:p>
            <a:pPr>
              <a:lnSpc>
                <a:spcPct val="100000"/>
              </a:lnSpc>
              <a:spcBef>
                <a:spcPts val="0"/>
              </a:spcBef>
              <a:spcAft>
                <a:spcPts val="900"/>
              </a:spcAft>
            </a:pPr>
            <a:r>
              <a:rPr lang="en-GB" sz="1800" dirty="0"/>
              <a:t>People tend to search for information about disasters when they perceive that these events are likely to directly threaten their own lives or property </a:t>
            </a:r>
          </a:p>
          <a:p>
            <a:pPr>
              <a:lnSpc>
                <a:spcPct val="100000"/>
              </a:lnSpc>
              <a:spcBef>
                <a:spcPts val="0"/>
              </a:spcBef>
              <a:spcAft>
                <a:spcPts val="900"/>
              </a:spcAft>
            </a:pPr>
            <a:r>
              <a:rPr lang="en-GB" sz="1800" dirty="0"/>
              <a:t>Information </a:t>
            </a:r>
            <a:r>
              <a:rPr lang="en-GB" sz="1800" b="1" dirty="0"/>
              <a:t>‘needs’</a:t>
            </a:r>
          </a:p>
          <a:p>
            <a:pPr>
              <a:lnSpc>
                <a:spcPct val="100000"/>
              </a:lnSpc>
              <a:spcBef>
                <a:spcPts val="0"/>
              </a:spcBef>
              <a:spcAft>
                <a:spcPts val="900"/>
              </a:spcAft>
            </a:pPr>
            <a:r>
              <a:rPr lang="en-GB" sz="1800" b="1" dirty="0"/>
              <a:t>People will likely turn to media platforms that are perceived to satisfy their information ‘needs’ </a:t>
            </a:r>
            <a:endParaRPr lang="en-GB" sz="1800" dirty="0"/>
          </a:p>
          <a:p>
            <a:pPr>
              <a:lnSpc>
                <a:spcPct val="100000"/>
              </a:lnSpc>
              <a:spcBef>
                <a:spcPts val="0"/>
              </a:spcBef>
              <a:spcAft>
                <a:spcPts val="900"/>
              </a:spcAft>
            </a:pPr>
            <a:r>
              <a:rPr lang="en-GB" sz="1800" b="1" dirty="0"/>
              <a:t>Social media</a:t>
            </a:r>
            <a:r>
              <a:rPr lang="en-GB" sz="1800" dirty="0"/>
              <a:t> sites such as Facebook and Twitter not only make it easier for citizens to follow breaking news in real-time:</a:t>
            </a:r>
            <a:endParaRPr lang="en-GB" sz="1800" b="1" dirty="0"/>
          </a:p>
          <a:p>
            <a:pPr>
              <a:lnSpc>
                <a:spcPct val="100000"/>
              </a:lnSpc>
              <a:spcBef>
                <a:spcPts val="0"/>
              </a:spcBef>
              <a:spcAft>
                <a:spcPts val="900"/>
              </a:spcAft>
              <a:buFont typeface="Arial"/>
              <a:buChar char="•"/>
            </a:pPr>
            <a:r>
              <a:rPr lang="en-GB" sz="1800" b="1" dirty="0"/>
              <a:t>Half</a:t>
            </a:r>
            <a:r>
              <a:rPr lang="en-GB" sz="1800" dirty="0"/>
              <a:t> of the world’s population used the internet in 2017</a:t>
            </a:r>
          </a:p>
          <a:p>
            <a:pPr>
              <a:lnSpc>
                <a:spcPct val="100000"/>
              </a:lnSpc>
              <a:spcBef>
                <a:spcPts val="0"/>
              </a:spcBef>
              <a:spcAft>
                <a:spcPts val="900"/>
              </a:spcAft>
              <a:buFont typeface="Arial"/>
              <a:buChar char="•"/>
            </a:pPr>
            <a:r>
              <a:rPr lang="en-GB" sz="1800" dirty="0"/>
              <a:t>Social media users increased globally of </a:t>
            </a:r>
            <a:r>
              <a:rPr lang="en-GB" sz="1800" b="1" dirty="0"/>
              <a:t>21%</a:t>
            </a:r>
            <a:r>
              <a:rPr lang="en-GB" sz="1800" dirty="0"/>
              <a:t> in just two years between 2015 and 2017</a:t>
            </a:r>
          </a:p>
          <a:p>
            <a:pPr>
              <a:lnSpc>
                <a:spcPct val="100000"/>
              </a:lnSpc>
              <a:spcBef>
                <a:spcPts val="0"/>
              </a:spcBef>
              <a:spcAft>
                <a:spcPts val="900"/>
              </a:spcAft>
              <a:buFont typeface="Arial"/>
              <a:buChar char="•"/>
            </a:pPr>
            <a:r>
              <a:rPr lang="en-GB" sz="1800" b="1" dirty="0"/>
              <a:t>412 million</a:t>
            </a:r>
            <a:r>
              <a:rPr lang="en-GB" sz="1800" dirty="0"/>
              <a:t> active social media users across </a:t>
            </a:r>
            <a:r>
              <a:rPr lang="en-GB" sz="1800" b="1" dirty="0"/>
              <a:t>Europe</a:t>
            </a:r>
            <a:r>
              <a:rPr lang="en-GB" sz="1800" dirty="0"/>
              <a:t> </a:t>
            </a:r>
          </a:p>
          <a:p>
            <a:pPr>
              <a:buFont typeface="Arial"/>
              <a:buChar char="•"/>
            </a:pPr>
            <a:endParaRPr lang="sv-SE" sz="1800" dirty="0"/>
          </a:p>
        </p:txBody>
      </p:sp>
    </p:spTree>
    <p:extLst>
      <p:ext uri="{BB962C8B-B14F-4D97-AF65-F5344CB8AC3E}">
        <p14:creationId xmlns:p14="http://schemas.microsoft.com/office/powerpoint/2010/main" val="4053141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43608" y="1275606"/>
            <a:ext cx="7344816" cy="2952328"/>
          </a:xfrm>
        </p:spPr>
        <p:txBody>
          <a:bodyPr>
            <a:normAutofit/>
          </a:bodyPr>
          <a:lstStyle/>
          <a:p>
            <a:pPr marL="0" indent="0">
              <a:lnSpc>
                <a:spcPct val="120000"/>
              </a:lnSpc>
              <a:spcBef>
                <a:spcPts val="0"/>
              </a:spcBef>
              <a:spcAft>
                <a:spcPts val="0"/>
              </a:spcAft>
              <a:buNone/>
            </a:pPr>
            <a:r>
              <a:rPr lang="en-GB" sz="2200" dirty="0"/>
              <a:t>But social media should not automatically be viewed as the most effective communication:</a:t>
            </a:r>
          </a:p>
          <a:p>
            <a:pPr marL="0" indent="0">
              <a:lnSpc>
                <a:spcPct val="120000"/>
              </a:lnSpc>
              <a:spcBef>
                <a:spcPts val="0"/>
              </a:spcBef>
              <a:spcAft>
                <a:spcPts val="0"/>
              </a:spcAft>
              <a:buNone/>
            </a:pPr>
            <a:endParaRPr lang="en-GB" sz="1000" dirty="0"/>
          </a:p>
          <a:p>
            <a:pPr lvl="1">
              <a:lnSpc>
                <a:spcPct val="120000"/>
              </a:lnSpc>
              <a:spcAft>
                <a:spcPts val="0"/>
              </a:spcAft>
            </a:pPr>
            <a:r>
              <a:rPr lang="en-GB" dirty="0"/>
              <a:t>digital divide </a:t>
            </a:r>
          </a:p>
          <a:p>
            <a:pPr lvl="1">
              <a:lnSpc>
                <a:spcPct val="120000"/>
              </a:lnSpc>
              <a:spcAft>
                <a:spcPts val="0"/>
              </a:spcAft>
            </a:pPr>
            <a:r>
              <a:rPr lang="en-GB" dirty="0"/>
              <a:t>issues of accuracy and trustworthiness </a:t>
            </a:r>
          </a:p>
          <a:p>
            <a:pPr lvl="1">
              <a:lnSpc>
                <a:spcPct val="120000"/>
              </a:lnSpc>
              <a:spcAft>
                <a:spcPts val="0"/>
              </a:spcAft>
            </a:pPr>
            <a:r>
              <a:rPr lang="en-GB" dirty="0"/>
              <a:t>integral role of social media in ‘spreading’ crisis information versus importance of traditional media</a:t>
            </a:r>
          </a:p>
          <a:p>
            <a:pPr lvl="1">
              <a:lnSpc>
                <a:spcPct val="120000"/>
              </a:lnSpc>
              <a:spcAft>
                <a:spcPts val="0"/>
              </a:spcAft>
            </a:pPr>
            <a:r>
              <a:rPr lang="en-GB" dirty="0"/>
              <a:t>new assemblages likely to be adopted by people</a:t>
            </a:r>
          </a:p>
          <a:p>
            <a:endParaRPr lang="en-GB" dirty="0"/>
          </a:p>
          <a:p>
            <a:endParaRPr lang="sv-SE" dirty="0"/>
          </a:p>
        </p:txBody>
      </p:sp>
      <p:sp>
        <p:nvSpPr>
          <p:cNvPr id="5" name="Rubrik 1"/>
          <p:cNvSpPr>
            <a:spLocks noGrp="1"/>
          </p:cNvSpPr>
          <p:nvPr>
            <p:ph type="title"/>
          </p:nvPr>
        </p:nvSpPr>
        <p:spPr>
          <a:xfrm>
            <a:off x="755577" y="51470"/>
            <a:ext cx="7704856" cy="864245"/>
          </a:xfrm>
        </p:spPr>
        <p:txBody>
          <a:bodyPr>
            <a:noAutofit/>
          </a:bodyPr>
          <a:lstStyle/>
          <a:p>
            <a:pPr algn="ctr"/>
            <a:r>
              <a:rPr lang="en-GB" sz="2900" dirty="0"/>
              <a:t>1 - Study the information-seeking behaviours of your audience (2)</a:t>
            </a:r>
            <a:endParaRPr lang="sv-SE" sz="2900" dirty="0"/>
          </a:p>
        </p:txBody>
      </p:sp>
    </p:spTree>
    <p:extLst>
      <p:ext uri="{BB962C8B-B14F-4D97-AF65-F5344CB8AC3E}">
        <p14:creationId xmlns:p14="http://schemas.microsoft.com/office/powerpoint/2010/main" val="1375646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55576" y="1419622"/>
            <a:ext cx="8136904" cy="3429595"/>
          </a:xfrm>
        </p:spPr>
        <p:txBody>
          <a:bodyPr>
            <a:normAutofit/>
          </a:bodyPr>
          <a:lstStyle/>
          <a:p>
            <a:pPr>
              <a:lnSpc>
                <a:spcPct val="120000"/>
              </a:lnSpc>
              <a:spcBef>
                <a:spcPts val="0"/>
              </a:spcBef>
              <a:spcAft>
                <a:spcPts val="0"/>
              </a:spcAft>
              <a:buFont typeface="Wingdings" panose="05000000000000000000" pitchFamily="2" charset="2"/>
              <a:buChar char="Ø"/>
            </a:pPr>
            <a:r>
              <a:rPr lang="en-GB" dirty="0"/>
              <a:t>Emergency management may require the use of multiple asynchronous </a:t>
            </a:r>
            <a:r>
              <a:rPr lang="en-GB" i="1" dirty="0"/>
              <a:t>and</a:t>
            </a:r>
            <a:r>
              <a:rPr lang="en-GB" dirty="0"/>
              <a:t> synchronous channels </a:t>
            </a:r>
            <a:r>
              <a:rPr lang="en-GB" b="1" u="sng" dirty="0"/>
              <a:t>and analysis of:</a:t>
            </a:r>
          </a:p>
          <a:p>
            <a:pPr lvl="3">
              <a:lnSpc>
                <a:spcPct val="120000"/>
              </a:lnSpc>
              <a:spcAft>
                <a:spcPts val="0"/>
              </a:spcAft>
            </a:pPr>
            <a:r>
              <a:rPr lang="en-GB" sz="2000" dirty="0"/>
              <a:t>what media are available</a:t>
            </a:r>
          </a:p>
          <a:p>
            <a:pPr lvl="3">
              <a:lnSpc>
                <a:spcPct val="120000"/>
              </a:lnSpc>
              <a:spcAft>
                <a:spcPts val="0"/>
              </a:spcAft>
            </a:pPr>
            <a:r>
              <a:rPr lang="en-GB" sz="2000" dirty="0"/>
              <a:t>information-seeking behaviours of citizens</a:t>
            </a:r>
          </a:p>
          <a:p>
            <a:pPr lvl="3">
              <a:lnSpc>
                <a:spcPct val="120000"/>
              </a:lnSpc>
              <a:spcAft>
                <a:spcPts val="0"/>
              </a:spcAft>
            </a:pPr>
            <a:r>
              <a:rPr lang="en-GB" sz="2000" dirty="0"/>
              <a:t>communication infrastructure available to residents of vulnerable areas</a:t>
            </a:r>
          </a:p>
          <a:p>
            <a:pPr lvl="3">
              <a:lnSpc>
                <a:spcPct val="120000"/>
              </a:lnSpc>
              <a:spcAft>
                <a:spcPts val="0"/>
              </a:spcAft>
            </a:pPr>
            <a:r>
              <a:rPr lang="en-GB" sz="2000" dirty="0"/>
              <a:t>the media channels that are most frequently accessed by residents </a:t>
            </a:r>
          </a:p>
          <a:p>
            <a:pPr lvl="3">
              <a:lnSpc>
                <a:spcPct val="120000"/>
              </a:lnSpc>
              <a:spcAft>
                <a:spcPts val="0"/>
              </a:spcAft>
            </a:pPr>
            <a:r>
              <a:rPr lang="en-GB" sz="2000" dirty="0"/>
              <a:t>the digital sites that are used</a:t>
            </a:r>
          </a:p>
          <a:p>
            <a:endParaRPr lang="en-GB" dirty="0"/>
          </a:p>
          <a:p>
            <a:endParaRPr lang="sv-SE" dirty="0"/>
          </a:p>
        </p:txBody>
      </p:sp>
      <p:sp>
        <p:nvSpPr>
          <p:cNvPr id="5" name="Rubrik 1"/>
          <p:cNvSpPr>
            <a:spLocks noGrp="1"/>
          </p:cNvSpPr>
          <p:nvPr>
            <p:ph type="title"/>
          </p:nvPr>
        </p:nvSpPr>
        <p:spPr>
          <a:xfrm>
            <a:off x="755577" y="51470"/>
            <a:ext cx="7704856" cy="864245"/>
          </a:xfrm>
        </p:spPr>
        <p:txBody>
          <a:bodyPr>
            <a:noAutofit/>
          </a:bodyPr>
          <a:lstStyle/>
          <a:p>
            <a:pPr algn="ctr"/>
            <a:r>
              <a:rPr lang="en-GB" sz="2900" dirty="0"/>
              <a:t>1 - Study the information-seeking behaviours of your audience (3)</a:t>
            </a:r>
            <a:endParaRPr lang="sv-SE" sz="2900" dirty="0"/>
          </a:p>
        </p:txBody>
      </p:sp>
    </p:spTree>
    <p:extLst>
      <p:ext uri="{BB962C8B-B14F-4D97-AF65-F5344CB8AC3E}">
        <p14:creationId xmlns:p14="http://schemas.microsoft.com/office/powerpoint/2010/main" val="1702583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87488" y="1203598"/>
            <a:ext cx="7500936" cy="3456384"/>
          </a:xfrm>
        </p:spPr>
        <p:txBody>
          <a:bodyPr>
            <a:normAutofit fontScale="92500" lnSpcReduction="20000"/>
          </a:bodyPr>
          <a:lstStyle/>
          <a:p>
            <a:pPr marL="0" indent="0" algn="just">
              <a:buNone/>
            </a:pPr>
            <a:r>
              <a:rPr lang="en-GB" b="1" dirty="0"/>
              <a:t>Recommendations: </a:t>
            </a:r>
          </a:p>
          <a:p>
            <a:pPr algn="just">
              <a:buFont typeface="Wingdings" charset="2"/>
              <a:buChar char="ü"/>
            </a:pPr>
            <a:r>
              <a:rPr lang="en-GB" sz="2200" b="1" dirty="0"/>
              <a:t>Collect and analyse data on the local, regional and national</a:t>
            </a:r>
            <a:r>
              <a:rPr lang="en-GB" sz="2200" dirty="0"/>
              <a:t> communications infrastructure </a:t>
            </a:r>
            <a:r>
              <a:rPr lang="en-GB" sz="2200" b="1" dirty="0"/>
              <a:t>on</a:t>
            </a:r>
            <a:r>
              <a:rPr lang="en-GB" sz="2200" dirty="0"/>
              <a:t> </a:t>
            </a:r>
            <a:r>
              <a:rPr lang="en-GB" sz="2200" b="1" dirty="0"/>
              <a:t>a regular basis</a:t>
            </a:r>
            <a:endParaRPr lang="en-GB" sz="2200" dirty="0"/>
          </a:p>
          <a:p>
            <a:pPr algn="just">
              <a:buFont typeface="Wingdings" charset="2"/>
              <a:buChar char="ü"/>
            </a:pPr>
            <a:r>
              <a:rPr lang="en-GB" sz="2200" b="1" dirty="0"/>
              <a:t>Identify the communication channels</a:t>
            </a:r>
            <a:r>
              <a:rPr lang="en-GB" sz="2200" dirty="0"/>
              <a:t> your target audience are </a:t>
            </a:r>
            <a:r>
              <a:rPr lang="en-GB" sz="2200" b="1" dirty="0"/>
              <a:t>able to access on</a:t>
            </a:r>
            <a:r>
              <a:rPr lang="en-GB" sz="2200" dirty="0"/>
              <a:t> </a:t>
            </a:r>
            <a:r>
              <a:rPr lang="en-GB" sz="2200" b="1" dirty="0"/>
              <a:t>a regular basis</a:t>
            </a:r>
            <a:endParaRPr lang="en-GB" sz="2200" dirty="0"/>
          </a:p>
          <a:p>
            <a:pPr algn="just">
              <a:buFont typeface="Wingdings" charset="2"/>
              <a:buChar char="ü"/>
            </a:pPr>
            <a:r>
              <a:rPr lang="en-GB" sz="2200" dirty="0"/>
              <a:t>Identify the </a:t>
            </a:r>
            <a:r>
              <a:rPr lang="en-GB" sz="2200" b="1" dirty="0"/>
              <a:t>traditional and social media platforms that your target audience uses</a:t>
            </a:r>
            <a:r>
              <a:rPr lang="en-GB" sz="2200" dirty="0"/>
              <a:t> </a:t>
            </a:r>
            <a:r>
              <a:rPr lang="en-GB" sz="2200" b="1" dirty="0"/>
              <a:t>on</a:t>
            </a:r>
            <a:r>
              <a:rPr lang="en-GB" sz="2200" dirty="0"/>
              <a:t> </a:t>
            </a:r>
            <a:r>
              <a:rPr lang="en-GB" sz="2200" b="1" dirty="0"/>
              <a:t>a regular basis</a:t>
            </a:r>
            <a:endParaRPr lang="en-GB" sz="2200" dirty="0"/>
          </a:p>
          <a:p>
            <a:pPr algn="just">
              <a:buFont typeface="Wingdings" charset="2"/>
              <a:buChar char="ü"/>
            </a:pPr>
            <a:r>
              <a:rPr lang="en-GB" sz="2200" dirty="0"/>
              <a:t>Review the available communications infrastructure and the information-seeking behaviours of your audience </a:t>
            </a:r>
            <a:r>
              <a:rPr lang="en-GB" sz="2200" b="1" dirty="0"/>
              <a:t>on a regular basis</a:t>
            </a:r>
            <a:r>
              <a:rPr lang="en-GB" sz="2200" dirty="0"/>
              <a:t> in order to inform future communication strategies</a:t>
            </a:r>
            <a:endParaRPr lang="sv-SE" sz="2200" dirty="0"/>
          </a:p>
        </p:txBody>
      </p:sp>
      <p:sp>
        <p:nvSpPr>
          <p:cNvPr id="5" name="Rubrik 1"/>
          <p:cNvSpPr>
            <a:spLocks noGrp="1"/>
          </p:cNvSpPr>
          <p:nvPr>
            <p:ph type="title"/>
          </p:nvPr>
        </p:nvSpPr>
        <p:spPr>
          <a:xfrm>
            <a:off x="755577" y="51470"/>
            <a:ext cx="7704856" cy="864245"/>
          </a:xfrm>
        </p:spPr>
        <p:txBody>
          <a:bodyPr>
            <a:noAutofit/>
          </a:bodyPr>
          <a:lstStyle/>
          <a:p>
            <a:pPr algn="ctr"/>
            <a:r>
              <a:rPr lang="en-GB" sz="2900" dirty="0"/>
              <a:t>1 - Study the information-seeking behaviours of your audience (4)</a:t>
            </a:r>
            <a:endParaRPr lang="sv-SE" sz="2900" dirty="0"/>
          </a:p>
        </p:txBody>
      </p:sp>
    </p:spTree>
    <p:extLst>
      <p:ext uri="{BB962C8B-B14F-4D97-AF65-F5344CB8AC3E}">
        <p14:creationId xmlns:p14="http://schemas.microsoft.com/office/powerpoint/2010/main" val="584630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3537" y="195486"/>
            <a:ext cx="8216935" cy="471265"/>
          </a:xfrm>
        </p:spPr>
        <p:txBody>
          <a:bodyPr>
            <a:noAutofit/>
          </a:bodyPr>
          <a:lstStyle/>
          <a:p>
            <a:r>
              <a:rPr lang="en-GB" sz="2900" dirty="0">
                <a:latin typeface="+mn-lt"/>
              </a:rPr>
              <a:t>2 - Prepare  for  the  loss  of  critical  infrastructure (1)</a:t>
            </a:r>
            <a:endParaRPr lang="sv-SE" sz="2900" dirty="0">
              <a:latin typeface="+mn-lt"/>
            </a:endParaRPr>
          </a:p>
        </p:txBody>
      </p:sp>
      <p:sp>
        <p:nvSpPr>
          <p:cNvPr id="3" name="Platshållare för innehåll 2"/>
          <p:cNvSpPr>
            <a:spLocks noGrp="1"/>
          </p:cNvSpPr>
          <p:nvPr>
            <p:ph idx="1"/>
          </p:nvPr>
        </p:nvSpPr>
        <p:spPr>
          <a:xfrm>
            <a:off x="603536" y="915566"/>
            <a:ext cx="8118825" cy="3795838"/>
          </a:xfrm>
        </p:spPr>
        <p:txBody>
          <a:bodyPr>
            <a:noAutofit/>
          </a:bodyPr>
          <a:lstStyle/>
          <a:p>
            <a:pPr algn="just"/>
            <a:r>
              <a:rPr lang="en-GB" sz="2000" dirty="0"/>
              <a:t>Some form of network failure is inevitable</a:t>
            </a:r>
          </a:p>
          <a:p>
            <a:pPr algn="just"/>
            <a:r>
              <a:rPr lang="en-GB" sz="2000" dirty="0"/>
              <a:t>Power outages and network failures will affect citizens’ ability to approach &amp; share information, people may experience difficulties with their own communication devices</a:t>
            </a:r>
          </a:p>
          <a:p>
            <a:pPr algn="just"/>
            <a:r>
              <a:rPr lang="en-GB" sz="2000" dirty="0"/>
              <a:t>Low-tech, face-to-face communication, public meetings and the use of loudspeakers most reliable, radio </a:t>
            </a:r>
          </a:p>
          <a:p>
            <a:pPr algn="just"/>
            <a:r>
              <a:rPr lang="en-GB" sz="2000" b="1" dirty="0"/>
              <a:t>Communication mix</a:t>
            </a:r>
            <a:r>
              <a:rPr lang="en-GB" sz="2000" dirty="0"/>
              <a:t> should include not only </a:t>
            </a:r>
            <a:r>
              <a:rPr lang="en-GB" sz="2000" b="1" dirty="0"/>
              <a:t>media that are readily available and disaster-resilient</a:t>
            </a:r>
            <a:r>
              <a:rPr lang="en-GB" sz="2000" dirty="0"/>
              <a:t>, but </a:t>
            </a:r>
            <a:r>
              <a:rPr lang="en-GB" sz="2000" b="1" dirty="0"/>
              <a:t>also that are the most likely to be used by local residents</a:t>
            </a:r>
            <a:r>
              <a:rPr lang="en-GB" sz="2000" dirty="0"/>
              <a:t> to search for crisis information </a:t>
            </a:r>
          </a:p>
        </p:txBody>
      </p:sp>
    </p:spTree>
    <p:extLst>
      <p:ext uri="{BB962C8B-B14F-4D97-AF65-F5344CB8AC3E}">
        <p14:creationId xmlns:p14="http://schemas.microsoft.com/office/powerpoint/2010/main" val="2923765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0" y="819150"/>
            <a:ext cx="8118825" cy="3886200"/>
          </a:xfrm>
        </p:spPr>
        <p:txBody>
          <a:bodyPr>
            <a:normAutofit/>
          </a:bodyPr>
          <a:lstStyle/>
          <a:p>
            <a:pPr marL="0" indent="0">
              <a:buNone/>
            </a:pPr>
            <a:r>
              <a:rPr lang="en-GB" sz="2200" b="1" dirty="0"/>
              <a:t>Recommendations: </a:t>
            </a:r>
          </a:p>
          <a:p>
            <a:pPr lvl="0">
              <a:buFont typeface="Wingdings" charset="2"/>
              <a:buChar char="ü"/>
            </a:pPr>
            <a:r>
              <a:rPr lang="en-GB" sz="2000" b="1" dirty="0"/>
              <a:t>Study the vulnerabilities</a:t>
            </a:r>
            <a:r>
              <a:rPr lang="en-GB" sz="2000" dirty="0"/>
              <a:t> of communications infrastructure in areas likely to be affected by man-made and natural disasters  </a:t>
            </a:r>
          </a:p>
          <a:p>
            <a:pPr lvl="0">
              <a:buFont typeface="Wingdings" charset="2"/>
              <a:buChar char="ü"/>
            </a:pPr>
            <a:r>
              <a:rPr lang="en-GB" sz="2000" b="1" dirty="0"/>
              <a:t>Identify </a:t>
            </a:r>
            <a:r>
              <a:rPr lang="en-GB" sz="2000" dirty="0"/>
              <a:t>those</a:t>
            </a:r>
            <a:r>
              <a:rPr lang="en-GB" sz="2000" b="1" dirty="0"/>
              <a:t> communication channels</a:t>
            </a:r>
            <a:r>
              <a:rPr lang="en-GB" sz="2000" dirty="0"/>
              <a:t> that are likely to be particularly </a:t>
            </a:r>
            <a:r>
              <a:rPr lang="en-GB" sz="2000" b="1" dirty="0"/>
              <a:t>resilient </a:t>
            </a:r>
            <a:r>
              <a:rPr lang="en-GB" sz="2000" dirty="0"/>
              <a:t>during disasters e.g. radio  </a:t>
            </a:r>
          </a:p>
          <a:p>
            <a:pPr lvl="0">
              <a:buFont typeface="Wingdings" charset="2"/>
              <a:buChar char="ü"/>
            </a:pPr>
            <a:r>
              <a:rPr lang="en-GB" sz="2000" dirty="0"/>
              <a:t>Use a </a:t>
            </a:r>
            <a:r>
              <a:rPr lang="en-GB" sz="2000" b="1" dirty="0"/>
              <a:t>combination</a:t>
            </a:r>
            <a:r>
              <a:rPr lang="en-GB" sz="2000" dirty="0"/>
              <a:t> of both social and traditional media in order to reach as many local residents as possible</a:t>
            </a:r>
          </a:p>
          <a:p>
            <a:pPr lvl="0">
              <a:buFont typeface="Wingdings" charset="2"/>
              <a:buChar char="ü"/>
            </a:pPr>
            <a:r>
              <a:rPr lang="en-GB" sz="2000" b="1" dirty="0"/>
              <a:t>Low-tech communication channels</a:t>
            </a:r>
            <a:r>
              <a:rPr lang="en-GB" sz="2000" dirty="0"/>
              <a:t> e.g. loudspeakers should still have an important role to play in the communication mix</a:t>
            </a:r>
            <a:r>
              <a:rPr lang="en-GB" sz="2000" b="1" dirty="0"/>
              <a:t> </a:t>
            </a:r>
            <a:endParaRPr lang="en-GB" sz="2000" dirty="0"/>
          </a:p>
          <a:p>
            <a:endParaRPr lang="en-GB" sz="6000" dirty="0"/>
          </a:p>
          <a:p>
            <a:endParaRPr lang="sv-SE" sz="6000" dirty="0"/>
          </a:p>
          <a:p>
            <a:endParaRPr lang="en-GB" sz="6000" b="1" dirty="0"/>
          </a:p>
        </p:txBody>
      </p:sp>
      <p:sp>
        <p:nvSpPr>
          <p:cNvPr id="5" name="Rubrik 1"/>
          <p:cNvSpPr>
            <a:spLocks noGrp="1"/>
          </p:cNvSpPr>
          <p:nvPr>
            <p:ph type="title"/>
          </p:nvPr>
        </p:nvSpPr>
        <p:spPr>
          <a:xfrm>
            <a:off x="603537" y="195486"/>
            <a:ext cx="8216935" cy="471265"/>
          </a:xfrm>
        </p:spPr>
        <p:txBody>
          <a:bodyPr>
            <a:noAutofit/>
          </a:bodyPr>
          <a:lstStyle/>
          <a:p>
            <a:r>
              <a:rPr lang="en-GB" sz="2900" dirty="0">
                <a:latin typeface="+mn-lt"/>
              </a:rPr>
              <a:t>2 - Prepare  for  the  loss  of  critical  infrastructure (2)</a:t>
            </a:r>
            <a:endParaRPr lang="sv-SE" sz="2900" dirty="0">
              <a:latin typeface="+mn-lt"/>
            </a:endParaRPr>
          </a:p>
        </p:txBody>
      </p:sp>
    </p:spTree>
    <p:extLst>
      <p:ext uri="{BB962C8B-B14F-4D97-AF65-F5344CB8AC3E}">
        <p14:creationId xmlns:p14="http://schemas.microsoft.com/office/powerpoint/2010/main" val="292376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31166" y="917832"/>
            <a:ext cx="7153202" cy="3382109"/>
          </a:xfrm>
        </p:spPr>
        <p:txBody>
          <a:bodyPr>
            <a:noAutofit/>
          </a:bodyPr>
          <a:lstStyle/>
          <a:p>
            <a:pPr marL="0" lvl="0" indent="0">
              <a:lnSpc>
                <a:spcPct val="100000"/>
              </a:lnSpc>
              <a:spcBef>
                <a:spcPts val="0"/>
              </a:spcBef>
              <a:spcAft>
                <a:spcPts val="0"/>
              </a:spcAft>
              <a:buNone/>
            </a:pPr>
            <a:r>
              <a:rPr lang="en-GB" sz="3600" b="1" dirty="0">
                <a:solidFill>
                  <a:srgbClr val="4472C4"/>
                </a:solidFill>
                <a:latin typeface="Calibri" charset="0"/>
                <a:ea typeface="Calibri" charset="0"/>
                <a:cs typeface="Calibri" charset="0"/>
              </a:rPr>
              <a:t>1. Introduction</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2. Crisis management and strategies for communication </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3. Flowchart and SPEAK guidelines</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4. Conclusions</a:t>
            </a:r>
            <a:endParaRPr lang="sv-SE" sz="3600" b="1" dirty="0">
              <a:solidFill>
                <a:schemeClr val="bg1">
                  <a:lumMod val="85000"/>
                </a:schemeClr>
              </a:solidFill>
              <a:latin typeface="Calibri" charset="0"/>
              <a:ea typeface="Calibri" charset="0"/>
              <a:cs typeface="Calibri" charset="0"/>
            </a:endParaRPr>
          </a:p>
        </p:txBody>
      </p:sp>
    </p:spTree>
    <p:extLst>
      <p:ext uri="{BB962C8B-B14F-4D97-AF65-F5344CB8AC3E}">
        <p14:creationId xmlns:p14="http://schemas.microsoft.com/office/powerpoint/2010/main" val="624080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23478"/>
            <a:ext cx="8496943" cy="848072"/>
          </a:xfrm>
        </p:spPr>
        <p:txBody>
          <a:bodyPr>
            <a:noAutofit/>
          </a:bodyPr>
          <a:lstStyle/>
          <a:p>
            <a:pPr algn="ctr"/>
            <a:r>
              <a:rPr lang="en-GB" sz="2500" dirty="0"/>
              <a:t>3 - Engage  key  stakeholders  in  order  to  ensure  that  information  shared  with  the  general  public  is  consistent (1)</a:t>
            </a:r>
            <a:endParaRPr lang="sv-SE" sz="2500" dirty="0"/>
          </a:p>
        </p:txBody>
      </p:sp>
      <p:sp>
        <p:nvSpPr>
          <p:cNvPr id="3" name="Platshållare för innehåll 2"/>
          <p:cNvSpPr>
            <a:spLocks noGrp="1"/>
          </p:cNvSpPr>
          <p:nvPr>
            <p:ph idx="1"/>
          </p:nvPr>
        </p:nvSpPr>
        <p:spPr>
          <a:xfrm>
            <a:off x="880727" y="1298265"/>
            <a:ext cx="7813676" cy="2857661"/>
          </a:xfrm>
        </p:spPr>
        <p:txBody>
          <a:bodyPr>
            <a:normAutofit/>
          </a:bodyPr>
          <a:lstStyle/>
          <a:p>
            <a:pPr>
              <a:spcBef>
                <a:spcPts val="0"/>
              </a:spcBef>
              <a:spcAft>
                <a:spcPts val="900"/>
              </a:spcAft>
            </a:pPr>
            <a:r>
              <a:rPr lang="en-GB" sz="2000" dirty="0"/>
              <a:t>Cooperation between emergency management communicators and key stakeholders, critical infrastructure providers and civil society</a:t>
            </a:r>
          </a:p>
          <a:p>
            <a:pPr>
              <a:spcBef>
                <a:spcPts val="0"/>
              </a:spcBef>
              <a:spcAft>
                <a:spcPts val="900"/>
              </a:spcAft>
            </a:pPr>
            <a:r>
              <a:rPr lang="en-GB" sz="2000" dirty="0"/>
              <a:t>A pre-requisite for inter-agency cooperation is for each key stakeholder to understand their respective responsibilities during emergencies</a:t>
            </a:r>
          </a:p>
          <a:p>
            <a:pPr>
              <a:spcBef>
                <a:spcPts val="0"/>
              </a:spcBef>
              <a:spcAft>
                <a:spcPts val="900"/>
              </a:spcAft>
            </a:pPr>
            <a:r>
              <a:rPr lang="en-GB" sz="2000" dirty="0"/>
              <a:t>Key stakeholders, including not only ‘blue light’ organisations but also more specific actors such as festival organisers, should also cultivate good relations with the news media </a:t>
            </a:r>
            <a:endParaRPr lang="sv-SE" dirty="0"/>
          </a:p>
        </p:txBody>
      </p:sp>
    </p:spTree>
    <p:extLst>
      <p:ext uri="{BB962C8B-B14F-4D97-AF65-F5344CB8AC3E}">
        <p14:creationId xmlns:p14="http://schemas.microsoft.com/office/powerpoint/2010/main" val="423075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71600" y="1131590"/>
            <a:ext cx="7488832" cy="3881603"/>
          </a:xfrm>
        </p:spPr>
        <p:txBody>
          <a:bodyPr>
            <a:normAutofit/>
          </a:bodyPr>
          <a:lstStyle/>
          <a:p>
            <a:pPr marL="0" indent="0">
              <a:buNone/>
            </a:pPr>
            <a:r>
              <a:rPr lang="en-GB" sz="1600" b="1" dirty="0"/>
              <a:t>Responsibility for communication during crisis situations should be partially shared with civil society organisations</a:t>
            </a:r>
          </a:p>
          <a:p>
            <a:pPr marL="0" indent="0">
              <a:buNone/>
            </a:pPr>
            <a:r>
              <a:rPr lang="en-GB" sz="1600" dirty="0"/>
              <a:t> Citizens can assist with: </a:t>
            </a:r>
          </a:p>
          <a:p>
            <a:pPr marL="342900" indent="-342900">
              <a:buFont typeface="+mj-lt"/>
              <a:buAutoNum type="arabicPeriod"/>
            </a:pPr>
            <a:r>
              <a:rPr lang="en-GB" sz="1600" dirty="0"/>
              <a:t>the crowdsourcing and verification of crisis information </a:t>
            </a:r>
          </a:p>
          <a:p>
            <a:pPr marL="342900" indent="-342900">
              <a:buFont typeface="+mj-lt"/>
              <a:buAutoNum type="arabicPeriod"/>
            </a:pPr>
            <a:r>
              <a:rPr lang="en-GB" sz="1600" dirty="0"/>
              <a:t>the provision of emotional and material support to those affected by major incidents </a:t>
            </a:r>
          </a:p>
          <a:p>
            <a:pPr marL="342900" indent="-342900">
              <a:buFont typeface="+mj-lt"/>
              <a:buAutoNum type="arabicPeriod"/>
            </a:pPr>
            <a:r>
              <a:rPr lang="en-GB" sz="1600" dirty="0"/>
              <a:t>participating in digital volunteer groups that bolster disaster response missions</a:t>
            </a:r>
          </a:p>
          <a:p>
            <a:pPr marL="881063" lvl="3" indent="-342900"/>
            <a:r>
              <a:rPr lang="en-GB" dirty="0"/>
              <a:t>digital volunteers</a:t>
            </a:r>
          </a:p>
          <a:p>
            <a:pPr marL="881063" lvl="3" indent="-342900"/>
            <a:r>
              <a:rPr lang="en-GB" dirty="0"/>
              <a:t>empowerment of local communities </a:t>
            </a:r>
          </a:p>
          <a:p>
            <a:pPr marL="881063" lvl="3" indent="-342900"/>
            <a:r>
              <a:rPr lang="en-GB" dirty="0"/>
              <a:t>yet, social media users typically disengage from online groups once they have had their questions answered</a:t>
            </a:r>
            <a:endParaRPr lang="sv-SE" dirty="0"/>
          </a:p>
        </p:txBody>
      </p:sp>
      <p:sp>
        <p:nvSpPr>
          <p:cNvPr id="5" name="Rubrik 1"/>
          <p:cNvSpPr>
            <a:spLocks noGrp="1"/>
          </p:cNvSpPr>
          <p:nvPr>
            <p:ph type="title"/>
          </p:nvPr>
        </p:nvSpPr>
        <p:spPr>
          <a:xfrm>
            <a:off x="323528" y="123478"/>
            <a:ext cx="8496943" cy="848072"/>
          </a:xfrm>
        </p:spPr>
        <p:txBody>
          <a:bodyPr>
            <a:noAutofit/>
          </a:bodyPr>
          <a:lstStyle/>
          <a:p>
            <a:pPr algn="ctr"/>
            <a:r>
              <a:rPr lang="en-GB" sz="2500" dirty="0"/>
              <a:t>3 - Engage  key  stakeholders  in  order  to  ensure  that  information  shared  with  the  general  public  is  consistent (2)</a:t>
            </a:r>
            <a:endParaRPr lang="sv-SE" sz="2500" dirty="0"/>
          </a:p>
        </p:txBody>
      </p:sp>
    </p:spTree>
    <p:extLst>
      <p:ext uri="{BB962C8B-B14F-4D97-AF65-F5344CB8AC3E}">
        <p14:creationId xmlns:p14="http://schemas.microsoft.com/office/powerpoint/2010/main" val="1020446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552" y="987574"/>
            <a:ext cx="8136903" cy="3528393"/>
          </a:xfrm>
        </p:spPr>
        <p:txBody>
          <a:bodyPr>
            <a:normAutofit/>
          </a:bodyPr>
          <a:lstStyle/>
          <a:p>
            <a:pPr marL="0" indent="0" algn="just">
              <a:buNone/>
            </a:pPr>
            <a:r>
              <a:rPr lang="en-GB" sz="2200" b="1" dirty="0"/>
              <a:t>Recommendations: </a:t>
            </a:r>
          </a:p>
          <a:p>
            <a:pPr lvl="0" algn="just">
              <a:buFont typeface="Wingdings" charset="2"/>
              <a:buChar char="ü"/>
            </a:pPr>
            <a:r>
              <a:rPr lang="en-GB" sz="2000" dirty="0"/>
              <a:t>Be aware of the </a:t>
            </a:r>
            <a:r>
              <a:rPr lang="en-GB" sz="2000" b="1" dirty="0"/>
              <a:t>emergency management structure</a:t>
            </a:r>
            <a:r>
              <a:rPr lang="en-GB" sz="2000" dirty="0"/>
              <a:t> in your respective region </a:t>
            </a:r>
          </a:p>
          <a:p>
            <a:pPr lvl="0" algn="just">
              <a:buFont typeface="Wingdings" charset="2"/>
              <a:buChar char="ü"/>
            </a:pPr>
            <a:r>
              <a:rPr lang="en-GB" sz="2000" dirty="0"/>
              <a:t>Build good </a:t>
            </a:r>
            <a:r>
              <a:rPr lang="en-GB" sz="2000" b="1" dirty="0"/>
              <a:t>relationships with professional journalists and other key stakeholders</a:t>
            </a:r>
            <a:r>
              <a:rPr lang="en-GB" sz="2000" dirty="0"/>
              <a:t> in order to ensure message consistency</a:t>
            </a:r>
          </a:p>
          <a:p>
            <a:pPr lvl="0" algn="just">
              <a:buFont typeface="Wingdings" charset="2"/>
              <a:buChar char="ü"/>
            </a:pPr>
            <a:r>
              <a:rPr lang="en-GB" sz="2000" dirty="0"/>
              <a:t>Use </a:t>
            </a:r>
            <a:r>
              <a:rPr lang="en-GB" sz="2000" b="1" dirty="0"/>
              <a:t>social media to crowdsource crisis information and to empower local communities</a:t>
            </a:r>
            <a:r>
              <a:rPr lang="en-GB" sz="2000" dirty="0"/>
              <a:t> to share responsibility for its dissemination to the general public </a:t>
            </a:r>
          </a:p>
          <a:p>
            <a:pPr lvl="0" algn="just">
              <a:buFont typeface="Wingdings" charset="2"/>
              <a:buChar char="ü"/>
            </a:pPr>
            <a:r>
              <a:rPr lang="en-GB" sz="2000" dirty="0"/>
              <a:t>Consider the use of </a:t>
            </a:r>
            <a:r>
              <a:rPr lang="en-GB" sz="2000" b="1" dirty="0"/>
              <a:t>digital volunteers</a:t>
            </a:r>
            <a:r>
              <a:rPr lang="en-GB" sz="2000" dirty="0"/>
              <a:t> to analyse social media data during large-scale incidents </a:t>
            </a:r>
            <a:endParaRPr lang="sv-SE" sz="2000" dirty="0"/>
          </a:p>
        </p:txBody>
      </p:sp>
      <p:sp>
        <p:nvSpPr>
          <p:cNvPr id="5" name="Rubrik 1"/>
          <p:cNvSpPr>
            <a:spLocks noGrp="1"/>
          </p:cNvSpPr>
          <p:nvPr>
            <p:ph type="title"/>
          </p:nvPr>
        </p:nvSpPr>
        <p:spPr>
          <a:xfrm>
            <a:off x="323528" y="123478"/>
            <a:ext cx="8496943" cy="848072"/>
          </a:xfrm>
        </p:spPr>
        <p:txBody>
          <a:bodyPr>
            <a:noAutofit/>
          </a:bodyPr>
          <a:lstStyle/>
          <a:p>
            <a:pPr algn="ctr"/>
            <a:r>
              <a:rPr lang="en-GB" sz="2500" dirty="0"/>
              <a:t>3 - Engage  key  stakeholders  in  order  to  ensure  that  information  shared  with  the  general  public  is  consistent (3)</a:t>
            </a:r>
            <a:endParaRPr lang="sv-SE" sz="2500" dirty="0"/>
          </a:p>
        </p:txBody>
      </p:sp>
    </p:spTree>
    <p:extLst>
      <p:ext uri="{BB962C8B-B14F-4D97-AF65-F5344CB8AC3E}">
        <p14:creationId xmlns:p14="http://schemas.microsoft.com/office/powerpoint/2010/main" val="1671855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195486"/>
            <a:ext cx="8784976" cy="720229"/>
          </a:xfrm>
        </p:spPr>
        <p:txBody>
          <a:bodyPr>
            <a:noAutofit/>
          </a:bodyPr>
          <a:lstStyle/>
          <a:p>
            <a:pPr algn="ctr"/>
            <a:r>
              <a:rPr lang="en-GB" sz="2500" dirty="0"/>
              <a:t>4 - Always  consider  the  ethical  implications  of  using  crowdsourced  information  obtained  from  social  media (1)</a:t>
            </a:r>
            <a:endParaRPr lang="sv-SE" sz="2500" dirty="0"/>
          </a:p>
        </p:txBody>
      </p:sp>
      <p:sp>
        <p:nvSpPr>
          <p:cNvPr id="3" name="Platshållare för innehåll 2"/>
          <p:cNvSpPr>
            <a:spLocks noGrp="1"/>
          </p:cNvSpPr>
          <p:nvPr>
            <p:ph idx="1"/>
          </p:nvPr>
        </p:nvSpPr>
        <p:spPr>
          <a:xfrm>
            <a:off x="891789" y="1419622"/>
            <a:ext cx="7836635" cy="2736304"/>
          </a:xfrm>
        </p:spPr>
        <p:txBody>
          <a:bodyPr>
            <a:normAutofit fontScale="92500" lnSpcReduction="10000"/>
          </a:bodyPr>
          <a:lstStyle/>
          <a:p>
            <a:pPr marL="0" indent="0" algn="just">
              <a:buNone/>
            </a:pPr>
            <a:r>
              <a:rPr lang="en-GB" dirty="0"/>
              <a:t>Ethical issues in relation to the gathering, storage and sharing of UGC</a:t>
            </a:r>
          </a:p>
          <a:p>
            <a:pPr marL="0" indent="0" algn="just">
              <a:buNone/>
            </a:pPr>
            <a:endParaRPr lang="en-GB" sz="2300" dirty="0"/>
          </a:p>
          <a:p>
            <a:pPr marL="342900" indent="-342900" algn="just">
              <a:buAutoNum type="arabicParenR"/>
            </a:pPr>
            <a:r>
              <a:rPr lang="en-GB" sz="2300" dirty="0"/>
              <a:t>Asking citizens to provide the </a:t>
            </a:r>
            <a:r>
              <a:rPr lang="en-GB" sz="2300" dirty="0" err="1"/>
              <a:t>rinfo</a:t>
            </a:r>
            <a:r>
              <a:rPr lang="en-GB" sz="2300" dirty="0"/>
              <a:t> jeopardise the physical safety of citizens, as they put themselves at risk to capture this footage</a:t>
            </a:r>
          </a:p>
          <a:p>
            <a:pPr marL="0" indent="0" algn="just">
              <a:buNone/>
            </a:pPr>
            <a:endParaRPr lang="en-GB" sz="1100" dirty="0"/>
          </a:p>
          <a:p>
            <a:pPr marL="457200" indent="-457200" algn="just">
              <a:buFont typeface="+mj-lt"/>
              <a:buAutoNum type="arabicParenR" startAt="2"/>
            </a:pPr>
            <a:r>
              <a:rPr lang="en-GB" sz="2300" dirty="0"/>
              <a:t>Potential harm that might arise from the use of UGC created during such incidents</a:t>
            </a:r>
          </a:p>
          <a:p>
            <a:pPr marL="0" indent="0">
              <a:buNone/>
            </a:pPr>
            <a:endParaRPr lang="en-GB" sz="1600" dirty="0"/>
          </a:p>
          <a:p>
            <a:endParaRPr lang="en-GB" sz="1600" b="1" dirty="0"/>
          </a:p>
        </p:txBody>
      </p:sp>
    </p:spTree>
    <p:extLst>
      <p:ext uri="{BB962C8B-B14F-4D97-AF65-F5344CB8AC3E}">
        <p14:creationId xmlns:p14="http://schemas.microsoft.com/office/powerpoint/2010/main" val="1290554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55576" y="1203598"/>
            <a:ext cx="7813676" cy="3570834"/>
          </a:xfrm>
        </p:spPr>
        <p:txBody>
          <a:bodyPr>
            <a:normAutofit/>
          </a:bodyPr>
          <a:lstStyle/>
          <a:p>
            <a:pPr marL="0" indent="0" algn="just">
              <a:buNone/>
            </a:pPr>
            <a:r>
              <a:rPr lang="en-GB" sz="2200" b="1" dirty="0"/>
              <a:t>Recommendations: </a:t>
            </a:r>
          </a:p>
          <a:p>
            <a:pPr lvl="0" algn="just">
              <a:buFont typeface="Wingdings" charset="2"/>
              <a:buChar char="ü"/>
            </a:pPr>
            <a:r>
              <a:rPr lang="en-GB" sz="2000" b="1" dirty="0"/>
              <a:t>Anonymise, aggregate and validate</a:t>
            </a:r>
            <a:r>
              <a:rPr lang="en-GB" sz="2000" dirty="0"/>
              <a:t> data supplied by members of the public before sharing;  </a:t>
            </a:r>
          </a:p>
          <a:p>
            <a:pPr lvl="0" algn="just">
              <a:buFont typeface="Wingdings" charset="2"/>
              <a:buChar char="ü"/>
            </a:pPr>
            <a:r>
              <a:rPr lang="en-GB" sz="2000" b="1" dirty="0"/>
              <a:t>Remind members of the public that they need to ensure their safety</a:t>
            </a:r>
            <a:r>
              <a:rPr lang="en-GB" sz="2000" dirty="0"/>
              <a:t> when recording incidents </a:t>
            </a:r>
          </a:p>
          <a:p>
            <a:pPr lvl="0" algn="just">
              <a:buFont typeface="Wingdings" charset="2"/>
              <a:buChar char="ü"/>
            </a:pPr>
            <a:r>
              <a:rPr lang="en-GB" sz="2000" dirty="0"/>
              <a:t>Consider what data you need from members of the pubic and whether the potential </a:t>
            </a:r>
            <a:r>
              <a:rPr lang="en-GB" sz="2000" b="1" dirty="0"/>
              <a:t>benefits from having it outweigh the potential costs</a:t>
            </a:r>
            <a:r>
              <a:rPr lang="en-GB" sz="2000" dirty="0"/>
              <a:t> involved in collecting it</a:t>
            </a:r>
          </a:p>
        </p:txBody>
      </p:sp>
      <p:sp>
        <p:nvSpPr>
          <p:cNvPr id="5" name="Rubrik 1"/>
          <p:cNvSpPr>
            <a:spLocks noGrp="1"/>
          </p:cNvSpPr>
          <p:nvPr>
            <p:ph type="title"/>
          </p:nvPr>
        </p:nvSpPr>
        <p:spPr>
          <a:xfrm>
            <a:off x="251520" y="195486"/>
            <a:ext cx="8784976" cy="720229"/>
          </a:xfrm>
        </p:spPr>
        <p:txBody>
          <a:bodyPr>
            <a:noAutofit/>
          </a:bodyPr>
          <a:lstStyle/>
          <a:p>
            <a:pPr algn="ctr"/>
            <a:r>
              <a:rPr lang="en-GB" sz="2500" dirty="0"/>
              <a:t>4 - Always  consider  the  ethical  implications  of  using  crowdsourced  information  obtained  from  social  media (2)</a:t>
            </a:r>
            <a:endParaRPr lang="sv-SE" sz="2500" dirty="0"/>
          </a:p>
        </p:txBody>
      </p:sp>
    </p:spTree>
    <p:extLst>
      <p:ext uri="{BB962C8B-B14F-4D97-AF65-F5344CB8AC3E}">
        <p14:creationId xmlns:p14="http://schemas.microsoft.com/office/powerpoint/2010/main" val="1290554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55576" y="1131590"/>
            <a:ext cx="7813676" cy="3642842"/>
          </a:xfrm>
        </p:spPr>
        <p:txBody>
          <a:bodyPr>
            <a:normAutofit/>
          </a:bodyPr>
          <a:lstStyle/>
          <a:p>
            <a:pPr marL="0" indent="0" algn="just">
              <a:buNone/>
            </a:pPr>
            <a:r>
              <a:rPr lang="en-GB" sz="2200" b="1" dirty="0"/>
              <a:t>Recommendations (continued): </a:t>
            </a:r>
          </a:p>
          <a:p>
            <a:pPr lvl="0" algn="just">
              <a:buFont typeface="Wingdings" charset="2"/>
              <a:buChar char="ü"/>
            </a:pPr>
            <a:r>
              <a:rPr lang="en-GB" sz="2000" b="1" dirty="0"/>
              <a:t>Only collect as much data as is needed</a:t>
            </a:r>
            <a:r>
              <a:rPr lang="en-GB" sz="2000" dirty="0"/>
              <a:t> for operational reasons e.g. to establish situational awareness</a:t>
            </a:r>
          </a:p>
          <a:p>
            <a:pPr lvl="0" algn="just">
              <a:buFont typeface="Wingdings" charset="2"/>
              <a:buChar char="ü"/>
            </a:pPr>
            <a:r>
              <a:rPr lang="en-GB" sz="2000" dirty="0"/>
              <a:t>Familiarise yourself with national and super national policies </a:t>
            </a:r>
            <a:r>
              <a:rPr lang="en-GB" sz="2000" b="1" dirty="0"/>
              <a:t>and regulations on data protection</a:t>
            </a:r>
            <a:r>
              <a:rPr lang="en-GB" sz="2000" dirty="0"/>
              <a:t>, as well as research and issues of ethics and privacy,</a:t>
            </a:r>
            <a:r>
              <a:rPr lang="en-GB" sz="2000" b="1" dirty="0"/>
              <a:t> </a:t>
            </a:r>
            <a:r>
              <a:rPr lang="en-GB" sz="2000" dirty="0"/>
              <a:t>and ensure that your use and storage of social media </a:t>
            </a:r>
            <a:r>
              <a:rPr lang="en-GB" sz="2000" b="1" dirty="0"/>
              <a:t>data complies with the relevant laws</a:t>
            </a:r>
            <a:endParaRPr lang="en-GB" sz="2000" dirty="0"/>
          </a:p>
          <a:p>
            <a:pPr lvl="0" algn="just">
              <a:buFont typeface="Wingdings" charset="2"/>
              <a:buChar char="ü"/>
            </a:pPr>
            <a:r>
              <a:rPr lang="en-GB" sz="2000" b="1" dirty="0"/>
              <a:t>Inform members of the public about how the crowdsourced data will be used</a:t>
            </a:r>
            <a:r>
              <a:rPr lang="en-GB" sz="2000" dirty="0"/>
              <a:t> (and stored) </a:t>
            </a:r>
            <a:endParaRPr lang="en-GB" sz="2000" b="1" dirty="0"/>
          </a:p>
        </p:txBody>
      </p:sp>
      <p:sp>
        <p:nvSpPr>
          <p:cNvPr id="5" name="Rubrik 1"/>
          <p:cNvSpPr>
            <a:spLocks noGrp="1"/>
          </p:cNvSpPr>
          <p:nvPr>
            <p:ph type="title"/>
          </p:nvPr>
        </p:nvSpPr>
        <p:spPr>
          <a:xfrm>
            <a:off x="251520" y="123478"/>
            <a:ext cx="8784976" cy="720229"/>
          </a:xfrm>
        </p:spPr>
        <p:txBody>
          <a:bodyPr>
            <a:noAutofit/>
          </a:bodyPr>
          <a:lstStyle/>
          <a:p>
            <a:pPr algn="ctr"/>
            <a:r>
              <a:rPr lang="en-GB" sz="2500" dirty="0"/>
              <a:t>4 - Always  consider  the  ethical  implications  of  using  crowdsourced  information  obtained  from  social  media (2)</a:t>
            </a:r>
            <a:endParaRPr lang="sv-SE" sz="2500" dirty="0"/>
          </a:p>
        </p:txBody>
      </p:sp>
    </p:spTree>
    <p:extLst>
      <p:ext uri="{BB962C8B-B14F-4D97-AF65-F5344CB8AC3E}">
        <p14:creationId xmlns:p14="http://schemas.microsoft.com/office/powerpoint/2010/main" val="98427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9" y="195486"/>
            <a:ext cx="8404896" cy="720229"/>
          </a:xfrm>
        </p:spPr>
        <p:txBody>
          <a:bodyPr>
            <a:noAutofit/>
          </a:bodyPr>
          <a:lstStyle/>
          <a:p>
            <a:pPr algn="ctr"/>
            <a:r>
              <a:rPr lang="en-GB" sz="2500" dirty="0"/>
              <a:t>5 - Knowledge  gained  from  previous  incidents  should  be  used  to  inform  future  </a:t>
            </a:r>
            <a:r>
              <a:rPr lang="en-GB" sz="2500"/>
              <a:t>communication  strategies (1)</a:t>
            </a:r>
            <a:endParaRPr lang="sv-SE" sz="2500" dirty="0"/>
          </a:p>
        </p:txBody>
      </p:sp>
      <p:sp>
        <p:nvSpPr>
          <p:cNvPr id="3" name="Platshållare för innehåll 2"/>
          <p:cNvSpPr>
            <a:spLocks noGrp="1"/>
          </p:cNvSpPr>
          <p:nvPr>
            <p:ph idx="1"/>
          </p:nvPr>
        </p:nvSpPr>
        <p:spPr>
          <a:xfrm>
            <a:off x="899593" y="1275606"/>
            <a:ext cx="7632848" cy="3528392"/>
          </a:xfrm>
        </p:spPr>
        <p:txBody>
          <a:bodyPr>
            <a:normAutofit/>
          </a:bodyPr>
          <a:lstStyle/>
          <a:p>
            <a:pPr algn="just">
              <a:lnSpc>
                <a:spcPct val="120000"/>
              </a:lnSpc>
              <a:spcBef>
                <a:spcPts val="0"/>
              </a:spcBef>
              <a:spcAft>
                <a:spcPts val="0"/>
              </a:spcAft>
            </a:pPr>
            <a:r>
              <a:rPr lang="en-GB" sz="2000" b="1" dirty="0"/>
              <a:t>What worked and what did not:</a:t>
            </a:r>
            <a:r>
              <a:rPr lang="en-GB" sz="2000" dirty="0"/>
              <a:t> about communication flows between the emergency services and the public, but also those between key agencies during such incidents</a:t>
            </a:r>
          </a:p>
          <a:p>
            <a:pPr algn="just">
              <a:lnSpc>
                <a:spcPct val="120000"/>
              </a:lnSpc>
              <a:spcBef>
                <a:spcPts val="0"/>
              </a:spcBef>
              <a:spcAft>
                <a:spcPts val="0"/>
              </a:spcAft>
            </a:pPr>
            <a:r>
              <a:rPr lang="en-GB" sz="2000" dirty="0"/>
              <a:t>Each stakeholder should consider </a:t>
            </a:r>
            <a:r>
              <a:rPr lang="en-GB" sz="2000" b="1" dirty="0"/>
              <a:t>the criteria by which they evaluate the success</a:t>
            </a:r>
          </a:p>
          <a:p>
            <a:pPr lvl="2" algn="just">
              <a:lnSpc>
                <a:spcPct val="120000"/>
              </a:lnSpc>
              <a:spcAft>
                <a:spcPts val="900"/>
              </a:spcAft>
            </a:pPr>
            <a:r>
              <a:rPr lang="en-GB" b="1" dirty="0"/>
              <a:t>triangulate data</a:t>
            </a:r>
          </a:p>
          <a:p>
            <a:pPr lvl="2" algn="just">
              <a:lnSpc>
                <a:spcPct val="120000"/>
              </a:lnSpc>
              <a:spcAft>
                <a:spcPts val="900"/>
              </a:spcAft>
            </a:pPr>
            <a:r>
              <a:rPr lang="en-GB" b="1" dirty="0"/>
              <a:t>bring together citizens and emergency services</a:t>
            </a:r>
            <a:r>
              <a:rPr lang="en-GB" dirty="0"/>
              <a:t> </a:t>
            </a:r>
          </a:p>
          <a:p>
            <a:pPr lvl="2" algn="just">
              <a:lnSpc>
                <a:spcPct val="120000"/>
              </a:lnSpc>
              <a:spcAft>
                <a:spcPts val="900"/>
              </a:spcAft>
            </a:pPr>
            <a:r>
              <a:rPr lang="en-GB" b="1" dirty="0"/>
              <a:t>key lessons need to be identified and recommendations implemented</a:t>
            </a:r>
            <a:r>
              <a:rPr lang="en-GB" dirty="0"/>
              <a:t> </a:t>
            </a:r>
            <a:endParaRPr lang="sv-SE" dirty="0"/>
          </a:p>
        </p:txBody>
      </p:sp>
    </p:spTree>
    <p:extLst>
      <p:ext uri="{BB962C8B-B14F-4D97-AF65-F5344CB8AC3E}">
        <p14:creationId xmlns:p14="http://schemas.microsoft.com/office/powerpoint/2010/main" val="3756476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99592" y="1059582"/>
            <a:ext cx="7641409" cy="3536032"/>
          </a:xfrm>
        </p:spPr>
        <p:txBody>
          <a:bodyPr>
            <a:normAutofit/>
          </a:bodyPr>
          <a:lstStyle/>
          <a:p>
            <a:pPr marL="0" indent="0" algn="just">
              <a:buNone/>
            </a:pPr>
            <a:r>
              <a:rPr lang="en-GB" sz="2200" b="1" dirty="0"/>
              <a:t>Recommendations: </a:t>
            </a:r>
            <a:endParaRPr lang="en-GB" sz="2200" dirty="0"/>
          </a:p>
          <a:p>
            <a:pPr lvl="0" algn="just">
              <a:buFont typeface="Wingdings" charset="2"/>
              <a:buChar char="ü"/>
            </a:pPr>
            <a:r>
              <a:rPr lang="en-GB" sz="2000" b="1" dirty="0"/>
              <a:t>All stakeholders should practice reflection</a:t>
            </a:r>
            <a:r>
              <a:rPr lang="en-GB" sz="2000" dirty="0"/>
              <a:t> (what went wrong and what went well)</a:t>
            </a:r>
          </a:p>
          <a:p>
            <a:pPr lvl="0" algn="just">
              <a:buFont typeface="Wingdings" charset="2"/>
              <a:buChar char="ü"/>
            </a:pPr>
            <a:r>
              <a:rPr lang="en-GB" sz="2000" b="1" dirty="0"/>
              <a:t>Assess communication flows during incidents from multiple perspectives</a:t>
            </a:r>
            <a:r>
              <a:rPr lang="en-GB" sz="2000" dirty="0"/>
              <a:t> (e.g. from emergency services and members of the public)</a:t>
            </a:r>
          </a:p>
          <a:p>
            <a:pPr lvl="0" algn="just">
              <a:buFont typeface="Wingdings" charset="2"/>
              <a:buChar char="ü"/>
            </a:pPr>
            <a:r>
              <a:rPr lang="en-GB" sz="2000" dirty="0"/>
              <a:t>Consider </a:t>
            </a:r>
            <a:r>
              <a:rPr lang="en-GB" sz="2000" b="1" dirty="0"/>
              <a:t>what data</a:t>
            </a:r>
            <a:r>
              <a:rPr lang="en-GB" sz="2000" dirty="0"/>
              <a:t> (e.g. social media metrics) should be used to evaluate the reach of official emergency messages</a:t>
            </a:r>
          </a:p>
          <a:p>
            <a:pPr lvl="0" algn="just">
              <a:buFont typeface="Wingdings" charset="2"/>
              <a:buChar char="ü"/>
            </a:pPr>
            <a:r>
              <a:rPr lang="en-GB" sz="2000" dirty="0"/>
              <a:t>Consider organising </a:t>
            </a:r>
            <a:r>
              <a:rPr lang="en-GB" sz="2000" b="1" dirty="0"/>
              <a:t>a hackathon or an official enquiry</a:t>
            </a:r>
            <a:r>
              <a:rPr lang="en-GB" sz="2000" dirty="0"/>
              <a:t> to identify key lessons from incidents </a:t>
            </a:r>
            <a:endParaRPr lang="sv-SE" sz="2000" dirty="0"/>
          </a:p>
        </p:txBody>
      </p:sp>
      <p:sp>
        <p:nvSpPr>
          <p:cNvPr id="5" name="Rubrik 1"/>
          <p:cNvSpPr>
            <a:spLocks noGrp="1"/>
          </p:cNvSpPr>
          <p:nvPr>
            <p:ph type="title"/>
          </p:nvPr>
        </p:nvSpPr>
        <p:spPr>
          <a:xfrm>
            <a:off x="323529" y="195486"/>
            <a:ext cx="8404896" cy="720229"/>
          </a:xfrm>
        </p:spPr>
        <p:txBody>
          <a:bodyPr>
            <a:noAutofit/>
          </a:bodyPr>
          <a:lstStyle/>
          <a:p>
            <a:pPr algn="ctr"/>
            <a:r>
              <a:rPr lang="en-GB" sz="2500" dirty="0"/>
              <a:t>5 - Knowledge  gained  from  previous  incidents  should  be  used  to  inform  future  communication  strategies (2)</a:t>
            </a:r>
            <a:endParaRPr lang="sv-SE" sz="2500" dirty="0"/>
          </a:p>
        </p:txBody>
      </p:sp>
    </p:spTree>
    <p:extLst>
      <p:ext uri="{BB962C8B-B14F-4D97-AF65-F5344CB8AC3E}">
        <p14:creationId xmlns:p14="http://schemas.microsoft.com/office/powerpoint/2010/main" val="1136107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31166" y="917832"/>
            <a:ext cx="7153202" cy="3382109"/>
          </a:xfrm>
        </p:spPr>
        <p:txBody>
          <a:bodyPr>
            <a:noAutofit/>
          </a:bodyPr>
          <a:lstStyle/>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1. Introduction</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2. Crisis management and strategies for communication </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3. Flowchart and SPEAK guidelines</a:t>
            </a:r>
          </a:p>
          <a:p>
            <a:pPr marL="0" lvl="0" indent="0">
              <a:lnSpc>
                <a:spcPct val="100000"/>
              </a:lnSpc>
              <a:spcBef>
                <a:spcPts val="0"/>
              </a:spcBef>
              <a:spcAft>
                <a:spcPts val="0"/>
              </a:spcAft>
              <a:buNone/>
            </a:pPr>
            <a:r>
              <a:rPr lang="en-GB" sz="3600" b="1" dirty="0">
                <a:solidFill>
                  <a:srgbClr val="4472C4"/>
                </a:solidFill>
                <a:latin typeface="Calibri" charset="0"/>
                <a:ea typeface="Calibri" charset="0"/>
                <a:cs typeface="Calibri" charset="0"/>
              </a:rPr>
              <a:t>4. Conclusions</a:t>
            </a:r>
            <a:endParaRPr lang="sv-SE" sz="3600" b="1" dirty="0">
              <a:solidFill>
                <a:srgbClr val="4472C4"/>
              </a:solidFill>
              <a:latin typeface="Calibri" charset="0"/>
              <a:ea typeface="Calibri" charset="0"/>
              <a:cs typeface="Calibri" charset="0"/>
            </a:endParaRPr>
          </a:p>
        </p:txBody>
      </p:sp>
    </p:spTree>
    <p:extLst>
      <p:ext uri="{BB962C8B-B14F-4D97-AF65-F5344CB8AC3E}">
        <p14:creationId xmlns:p14="http://schemas.microsoft.com/office/powerpoint/2010/main" val="1803924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07289" y="209788"/>
            <a:ext cx="7193103" cy="403448"/>
          </a:xfrm>
        </p:spPr>
        <p:txBody>
          <a:bodyPr>
            <a:noAutofit/>
          </a:bodyPr>
          <a:lstStyle/>
          <a:p>
            <a:pPr algn="ctr"/>
            <a:r>
              <a:rPr lang="en-GB" sz="2900" dirty="0"/>
              <a:t>Conclusions (1)</a:t>
            </a:r>
          </a:p>
        </p:txBody>
      </p:sp>
      <p:sp>
        <p:nvSpPr>
          <p:cNvPr id="3" name="Platshållare för innehåll 2"/>
          <p:cNvSpPr>
            <a:spLocks noGrp="1"/>
          </p:cNvSpPr>
          <p:nvPr>
            <p:ph idx="1"/>
          </p:nvPr>
        </p:nvSpPr>
        <p:spPr>
          <a:xfrm>
            <a:off x="683569" y="1059582"/>
            <a:ext cx="7632848" cy="3384375"/>
          </a:xfrm>
        </p:spPr>
        <p:txBody>
          <a:bodyPr>
            <a:noAutofit/>
          </a:bodyPr>
          <a:lstStyle/>
          <a:p>
            <a:pPr algn="just">
              <a:lnSpc>
                <a:spcPct val="100000"/>
              </a:lnSpc>
              <a:spcBef>
                <a:spcPts val="0"/>
              </a:spcBef>
              <a:spcAft>
                <a:spcPts val="900"/>
              </a:spcAft>
            </a:pPr>
            <a:r>
              <a:rPr lang="en-GB" sz="2200" dirty="0"/>
              <a:t>Emergency managers should </a:t>
            </a:r>
            <a:r>
              <a:rPr lang="en-GB" sz="2200" b="1" dirty="0"/>
              <a:t>assess the information needs and behaviours of the public at all stages of the disaster</a:t>
            </a:r>
          </a:p>
          <a:p>
            <a:pPr algn="just">
              <a:lnSpc>
                <a:spcPct val="100000"/>
              </a:lnSpc>
              <a:spcBef>
                <a:spcPts val="0"/>
              </a:spcBef>
              <a:spcAft>
                <a:spcPts val="900"/>
              </a:spcAft>
            </a:pPr>
            <a:r>
              <a:rPr lang="en-GB" sz="2200" b="1" dirty="0"/>
              <a:t>Shared responsibility</a:t>
            </a:r>
            <a:r>
              <a:rPr lang="en-GB" sz="2200" dirty="0"/>
              <a:t> towards DRR should be extended into the field of crisis communication</a:t>
            </a:r>
          </a:p>
          <a:p>
            <a:pPr algn="just">
              <a:lnSpc>
                <a:spcPct val="100000"/>
              </a:lnSpc>
              <a:spcBef>
                <a:spcPts val="0"/>
              </a:spcBef>
              <a:spcAft>
                <a:spcPts val="900"/>
              </a:spcAft>
            </a:pPr>
            <a:r>
              <a:rPr lang="en-GB" sz="2200" b="1" dirty="0"/>
              <a:t>Key agencies should collaborate with other emergency services and civil society</a:t>
            </a:r>
            <a:r>
              <a:rPr lang="en-GB" sz="2200" dirty="0"/>
              <a:t> </a:t>
            </a:r>
          </a:p>
          <a:p>
            <a:pPr algn="just">
              <a:lnSpc>
                <a:spcPct val="100000"/>
              </a:lnSpc>
              <a:spcBef>
                <a:spcPts val="0"/>
              </a:spcBef>
              <a:spcAft>
                <a:spcPts val="900"/>
              </a:spcAft>
            </a:pPr>
            <a:r>
              <a:rPr lang="en-GB" sz="2200" b="1" dirty="0"/>
              <a:t>Radio, television, newspapers and telephone calls remain important channels</a:t>
            </a:r>
            <a:r>
              <a:rPr lang="en-GB" sz="2200" dirty="0"/>
              <a:t> for social, cultural, and technical reasons</a:t>
            </a:r>
            <a:endParaRPr lang="en-GB" sz="2200" b="1" dirty="0"/>
          </a:p>
        </p:txBody>
      </p:sp>
    </p:spTree>
    <p:extLst>
      <p:ext uri="{BB962C8B-B14F-4D97-AF65-F5344CB8AC3E}">
        <p14:creationId xmlns:p14="http://schemas.microsoft.com/office/powerpoint/2010/main" val="29710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749" y="339502"/>
            <a:ext cx="6969619" cy="576213"/>
          </a:xfrm>
        </p:spPr>
        <p:txBody>
          <a:bodyPr>
            <a:normAutofit/>
          </a:bodyPr>
          <a:lstStyle/>
          <a:p>
            <a:pPr algn="ctr"/>
            <a:r>
              <a:rPr lang="en-GB" sz="2900" dirty="0"/>
              <a:t>Introducing the topic</a:t>
            </a:r>
            <a:endParaRPr lang="sv-SE" sz="2900" dirty="0"/>
          </a:p>
        </p:txBody>
      </p:sp>
      <p:sp>
        <p:nvSpPr>
          <p:cNvPr id="3" name="Platshållare för innehåll 2"/>
          <p:cNvSpPr>
            <a:spLocks noGrp="1"/>
          </p:cNvSpPr>
          <p:nvPr>
            <p:ph idx="1"/>
          </p:nvPr>
        </p:nvSpPr>
        <p:spPr>
          <a:xfrm>
            <a:off x="611559" y="1059582"/>
            <a:ext cx="8116865" cy="3060750"/>
          </a:xfrm>
        </p:spPr>
        <p:txBody>
          <a:bodyPr>
            <a:normAutofit fontScale="77500" lnSpcReduction="20000"/>
          </a:bodyPr>
          <a:lstStyle/>
          <a:p>
            <a:pPr marL="0" indent="0" algn="just">
              <a:lnSpc>
                <a:spcPct val="120000"/>
              </a:lnSpc>
              <a:spcBef>
                <a:spcPts val="0"/>
              </a:spcBef>
              <a:spcAft>
                <a:spcPts val="600"/>
              </a:spcAft>
              <a:buNone/>
            </a:pPr>
            <a:r>
              <a:rPr lang="en-GB" sz="2100" dirty="0"/>
              <a:t>Disasters invariably involve some form of </a:t>
            </a:r>
            <a:r>
              <a:rPr lang="en-GB" sz="2100" b="1" dirty="0"/>
              <a:t>communication failure</a:t>
            </a:r>
            <a:r>
              <a:rPr lang="en-GB" sz="2100" dirty="0"/>
              <a:t> that contributes to the disruption of other essential services in the affected area. For this reason, the UN Sendai Framework for Disaster Risk Reduction (UNISDR) called for national governments to continue to develop “people-centred” disaster risk and emergency management mechanisms in order to make communities more resilient to such incidents (UNISDR 2015). </a:t>
            </a:r>
          </a:p>
          <a:p>
            <a:pPr marL="0" indent="0" algn="just">
              <a:buNone/>
            </a:pPr>
            <a:endParaRPr lang="en-GB" sz="2100" dirty="0"/>
          </a:p>
          <a:p>
            <a:pPr marL="0" indent="0" algn="just">
              <a:buNone/>
            </a:pPr>
            <a:r>
              <a:rPr lang="en-GB" sz="2100" dirty="0"/>
              <a:t>This lesson explores: </a:t>
            </a:r>
          </a:p>
          <a:p>
            <a:pPr marL="0" indent="0" algn="just">
              <a:buNone/>
            </a:pPr>
            <a:endParaRPr lang="en-GB" sz="1000" dirty="0"/>
          </a:p>
          <a:p>
            <a:pPr marL="457200" indent="-457200" algn="just">
              <a:buFont typeface="+mj-lt"/>
              <a:buAutoNum type="alphaLcParenR"/>
            </a:pPr>
            <a:r>
              <a:rPr lang="en-GB" sz="2100" dirty="0"/>
              <a:t>how key decisions are communicated by relevant stakeholders to members of the public</a:t>
            </a:r>
          </a:p>
          <a:p>
            <a:pPr marL="457200" indent="-457200" algn="just">
              <a:buFont typeface="+mj-lt"/>
              <a:buAutoNum type="alphaLcParenR"/>
            </a:pPr>
            <a:r>
              <a:rPr lang="en-GB" sz="2100" dirty="0"/>
              <a:t>how members of the public are likely to respond* to* and* act upon these crisis messages </a:t>
            </a:r>
          </a:p>
          <a:p>
            <a:endParaRPr lang="sv-SE" dirty="0"/>
          </a:p>
        </p:txBody>
      </p:sp>
    </p:spTree>
    <p:extLst>
      <p:ext uri="{BB962C8B-B14F-4D97-AF65-F5344CB8AC3E}">
        <p14:creationId xmlns:p14="http://schemas.microsoft.com/office/powerpoint/2010/main" val="522883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55575" y="1059582"/>
            <a:ext cx="7632849" cy="3240360"/>
          </a:xfrm>
        </p:spPr>
        <p:txBody>
          <a:bodyPr>
            <a:noAutofit/>
          </a:bodyPr>
          <a:lstStyle/>
          <a:p>
            <a:pPr>
              <a:lnSpc>
                <a:spcPct val="100000"/>
              </a:lnSpc>
              <a:spcBef>
                <a:spcPts val="0"/>
              </a:spcBef>
              <a:spcAft>
                <a:spcPts val="900"/>
              </a:spcAft>
            </a:pPr>
            <a:r>
              <a:rPr lang="en-GB" sz="2200" b="1" dirty="0"/>
              <a:t>Target those communication platforms that are most commonly used</a:t>
            </a:r>
            <a:r>
              <a:rPr lang="en-GB" sz="2200" dirty="0"/>
              <a:t> </a:t>
            </a:r>
          </a:p>
          <a:p>
            <a:pPr algn="just">
              <a:lnSpc>
                <a:spcPct val="100000"/>
              </a:lnSpc>
              <a:spcBef>
                <a:spcPts val="0"/>
              </a:spcBef>
              <a:spcAft>
                <a:spcPts val="900"/>
              </a:spcAft>
            </a:pPr>
            <a:r>
              <a:rPr lang="en-GB" sz="2200" dirty="0"/>
              <a:t>Focus on those communication channels that may be </a:t>
            </a:r>
            <a:r>
              <a:rPr lang="en-GB" sz="2200" b="1" dirty="0"/>
              <a:t>more resilient and effective</a:t>
            </a:r>
            <a:r>
              <a:rPr lang="en-GB" sz="2200" dirty="0"/>
              <a:t> </a:t>
            </a:r>
          </a:p>
          <a:p>
            <a:pPr algn="just">
              <a:lnSpc>
                <a:spcPct val="100000"/>
              </a:lnSpc>
              <a:spcBef>
                <a:spcPts val="0"/>
              </a:spcBef>
              <a:spcAft>
                <a:spcPts val="900"/>
              </a:spcAft>
            </a:pPr>
            <a:r>
              <a:rPr lang="en-GB" sz="2200" dirty="0"/>
              <a:t>A strategic communication mix </a:t>
            </a:r>
            <a:r>
              <a:rPr lang="en-GB" sz="2200" b="1" dirty="0"/>
              <a:t>of social media, traditional media, and low-tech communication channels </a:t>
            </a:r>
            <a:r>
              <a:rPr lang="en-GB" sz="2200" dirty="0"/>
              <a:t>(such as face-to-face meetings) should ideally be employed </a:t>
            </a:r>
            <a:r>
              <a:rPr lang="en-GB" sz="2200" b="1" dirty="0"/>
              <a:t>at all stages </a:t>
            </a:r>
          </a:p>
          <a:p>
            <a:pPr algn="just">
              <a:lnSpc>
                <a:spcPct val="100000"/>
              </a:lnSpc>
              <a:spcBef>
                <a:spcPts val="0"/>
              </a:spcBef>
              <a:spcAft>
                <a:spcPts val="900"/>
              </a:spcAft>
            </a:pPr>
            <a:r>
              <a:rPr lang="en-GB" sz="2200" b="1" dirty="0"/>
              <a:t>Evaluation and reflection</a:t>
            </a:r>
            <a:r>
              <a:rPr lang="en-GB" sz="2200" dirty="0"/>
              <a:t> </a:t>
            </a:r>
            <a:endParaRPr lang="sv-SE" sz="2200" dirty="0"/>
          </a:p>
        </p:txBody>
      </p:sp>
      <p:sp>
        <p:nvSpPr>
          <p:cNvPr id="4" name="Rectangle 3"/>
          <p:cNvSpPr/>
          <p:nvPr/>
        </p:nvSpPr>
        <p:spPr>
          <a:xfrm>
            <a:off x="1371492" y="4659982"/>
            <a:ext cx="6480720" cy="341632"/>
          </a:xfrm>
          <a:prstGeom prst="rect">
            <a:avLst/>
          </a:prstGeom>
        </p:spPr>
        <p:txBody>
          <a:bodyPr wrap="square">
            <a:spAutoFit/>
          </a:bodyPr>
          <a:lstStyle/>
          <a:p>
            <a:r>
              <a:rPr lang="en-GB" i="1" dirty="0"/>
              <a:t>Full bibliography in </a:t>
            </a:r>
            <a:r>
              <a:rPr lang="en-GB" b="1" i="1" dirty="0"/>
              <a:t>Lesson 2: Guidelines for Effective Crisis Communication</a:t>
            </a:r>
          </a:p>
        </p:txBody>
      </p:sp>
      <p:sp>
        <p:nvSpPr>
          <p:cNvPr id="6" name="Rubrik 1"/>
          <p:cNvSpPr>
            <a:spLocks noGrp="1"/>
          </p:cNvSpPr>
          <p:nvPr>
            <p:ph type="title"/>
          </p:nvPr>
        </p:nvSpPr>
        <p:spPr>
          <a:xfrm>
            <a:off x="907289" y="209788"/>
            <a:ext cx="7193103" cy="403448"/>
          </a:xfrm>
        </p:spPr>
        <p:txBody>
          <a:bodyPr>
            <a:noAutofit/>
          </a:bodyPr>
          <a:lstStyle/>
          <a:p>
            <a:pPr algn="ctr"/>
            <a:r>
              <a:rPr lang="en-GB" sz="2900" dirty="0"/>
              <a:t>Conclusions (2)</a:t>
            </a:r>
          </a:p>
        </p:txBody>
      </p:sp>
    </p:spTree>
    <p:extLst>
      <p:ext uri="{BB962C8B-B14F-4D97-AF65-F5344CB8AC3E}">
        <p14:creationId xmlns:p14="http://schemas.microsoft.com/office/powerpoint/2010/main" val="31803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123478"/>
            <a:ext cx="8640960" cy="543273"/>
          </a:xfrm>
        </p:spPr>
        <p:txBody>
          <a:bodyPr>
            <a:noAutofit/>
          </a:bodyPr>
          <a:lstStyle/>
          <a:p>
            <a:pPr algn="ctr"/>
            <a:r>
              <a:rPr lang="en-GB" sz="2900" dirty="0"/>
              <a:t>Why guidelines for effective </a:t>
            </a:r>
            <a:r>
              <a:rPr lang="en-GB" sz="2900"/>
              <a:t>crisis communication? </a:t>
            </a:r>
            <a:r>
              <a:rPr lang="en-GB" sz="2900" dirty="0"/>
              <a:t>(1)</a:t>
            </a:r>
            <a:endParaRPr lang="sv-SE" sz="2900" dirty="0"/>
          </a:p>
        </p:txBody>
      </p:sp>
      <p:sp>
        <p:nvSpPr>
          <p:cNvPr id="3" name="Platshållare för innehåll 2"/>
          <p:cNvSpPr>
            <a:spLocks noGrp="1"/>
          </p:cNvSpPr>
          <p:nvPr>
            <p:ph idx="1"/>
          </p:nvPr>
        </p:nvSpPr>
        <p:spPr>
          <a:xfrm>
            <a:off x="683568" y="843558"/>
            <a:ext cx="7929338" cy="4038599"/>
          </a:xfrm>
        </p:spPr>
        <p:txBody>
          <a:bodyPr>
            <a:normAutofit fontScale="25000" lnSpcReduction="20000"/>
          </a:bodyPr>
          <a:lstStyle/>
          <a:p>
            <a:pPr marL="0" indent="0" algn="just">
              <a:buNone/>
            </a:pPr>
            <a:r>
              <a:rPr lang="en-GB" sz="7200" dirty="0"/>
              <a:t>To prevent disruption of information relations, particularly salient in the case of disasters with </a:t>
            </a:r>
            <a:r>
              <a:rPr lang="en-GB" sz="7200" b="1" dirty="0"/>
              <a:t>cascading effects</a:t>
            </a:r>
            <a:r>
              <a:rPr lang="en-GB" sz="7200" dirty="0"/>
              <a:t>, which are the </a:t>
            </a:r>
            <a:r>
              <a:rPr lang="en-GB" sz="7200" i="1" dirty="0"/>
              <a:t>impacts</a:t>
            </a:r>
            <a:r>
              <a:rPr lang="en-GB" sz="7200" dirty="0"/>
              <a:t> of an initiating event where:</a:t>
            </a:r>
          </a:p>
          <a:p>
            <a:pPr marL="0" indent="0" algn="just">
              <a:buNone/>
            </a:pPr>
            <a:endParaRPr lang="en-GB" sz="2000" dirty="0"/>
          </a:p>
          <a:p>
            <a:pPr marL="631825" lvl="1" indent="-457200" algn="just">
              <a:lnSpc>
                <a:spcPct val="120000"/>
              </a:lnSpc>
              <a:buFont typeface="+mj-lt"/>
              <a:buAutoNum type="arabicPeriod"/>
            </a:pPr>
            <a:r>
              <a:rPr lang="en-GB" sz="6400" dirty="0"/>
              <a:t>system dependencies lead to impacts propagating to other systems</a:t>
            </a:r>
          </a:p>
          <a:p>
            <a:pPr marL="631825" lvl="1" indent="-457200" algn="just">
              <a:lnSpc>
                <a:spcPct val="120000"/>
              </a:lnSpc>
              <a:buFont typeface="+mj-lt"/>
              <a:buAutoNum type="arabicPeriod"/>
            </a:pPr>
            <a:r>
              <a:rPr lang="en-GB" sz="6400" dirty="0"/>
              <a:t>the combined impacts of the propagated events are of greater consequences than the root impacts</a:t>
            </a:r>
          </a:p>
          <a:p>
            <a:pPr marL="631825" lvl="1" indent="-457200" algn="just">
              <a:lnSpc>
                <a:spcPct val="120000"/>
              </a:lnSpc>
              <a:buFont typeface="+mj-lt"/>
              <a:buAutoNum type="arabicPeriod"/>
            </a:pPr>
            <a:r>
              <a:rPr lang="en-GB" sz="6400" dirty="0"/>
              <a:t>multiple stakeholders and/or responders are involved (</a:t>
            </a:r>
            <a:r>
              <a:rPr lang="en-GB" sz="6400" dirty="0" err="1"/>
              <a:t>Lönnermark</a:t>
            </a:r>
            <a:r>
              <a:rPr lang="en-GB" sz="6400" dirty="0"/>
              <a:t> et al. 2016 [D1.6]: 7)</a:t>
            </a:r>
            <a:r>
              <a:rPr lang="en-GB" sz="6400" b="1" dirty="0"/>
              <a:t> </a:t>
            </a:r>
          </a:p>
          <a:p>
            <a:pPr marL="0" indent="0" algn="just">
              <a:buNone/>
            </a:pPr>
            <a:endParaRPr lang="en-GB" sz="4800" dirty="0"/>
          </a:p>
          <a:p>
            <a:pPr marL="0" indent="0" algn="just">
              <a:buNone/>
            </a:pPr>
            <a:r>
              <a:rPr lang="en-GB" sz="7200" dirty="0"/>
              <a:t>Common triggers of cascading effects during man-made and natural disasters</a:t>
            </a:r>
          </a:p>
          <a:p>
            <a:pPr marL="0" indent="0" algn="just">
              <a:buNone/>
            </a:pPr>
            <a:endParaRPr lang="en-GB" sz="3200" dirty="0"/>
          </a:p>
          <a:p>
            <a:pPr marL="517525" lvl="1" indent="-342900">
              <a:buFont typeface="+mj-lt"/>
              <a:buAutoNum type="arabicPeriod"/>
            </a:pPr>
            <a:r>
              <a:rPr lang="en-GB" sz="6400" b="1" dirty="0"/>
              <a:t>congestion of telecommunication networks</a:t>
            </a:r>
            <a:r>
              <a:rPr lang="en-GB" sz="6400" dirty="0"/>
              <a:t> or the </a:t>
            </a:r>
            <a:r>
              <a:rPr lang="en-GB" sz="6400" b="1" dirty="0"/>
              <a:t>misinterpretations </a:t>
            </a:r>
            <a:r>
              <a:rPr lang="en-GB" sz="6400" dirty="0"/>
              <a:t> of  crisis  messages  by  members  of  the  public</a:t>
            </a:r>
          </a:p>
          <a:p>
            <a:pPr marL="517525" lvl="1" indent="-342900" algn="just">
              <a:buFont typeface="+mj-lt"/>
              <a:buAutoNum type="arabicPeriod"/>
            </a:pPr>
            <a:r>
              <a:rPr lang="en-GB" sz="6400" b="1" dirty="0"/>
              <a:t>interruption of information  flow  between  functionally  interdependent  actors</a:t>
            </a:r>
            <a:endParaRPr lang="en-GB" sz="6400" dirty="0"/>
          </a:p>
          <a:p>
            <a:pPr marL="457200" lvl="0" indent="-457200" algn="just">
              <a:buNone/>
            </a:pPr>
            <a:r>
              <a:rPr lang="en-GB" sz="6400" dirty="0"/>
              <a:t>  </a:t>
            </a:r>
          </a:p>
          <a:p>
            <a:pPr algn="just"/>
            <a:endParaRPr lang="sv-SE" dirty="0"/>
          </a:p>
        </p:txBody>
      </p:sp>
    </p:spTree>
    <p:extLst>
      <p:ext uri="{BB962C8B-B14F-4D97-AF65-F5344CB8AC3E}">
        <p14:creationId xmlns:p14="http://schemas.microsoft.com/office/powerpoint/2010/main" val="224304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347614"/>
            <a:ext cx="8118824" cy="3417999"/>
          </a:xfrm>
        </p:spPr>
        <p:txBody>
          <a:bodyPr>
            <a:normAutofit/>
          </a:bodyPr>
          <a:lstStyle/>
          <a:p>
            <a:pPr algn="just"/>
            <a:r>
              <a:rPr lang="en-GB" sz="2000" dirty="0"/>
              <a:t>Vulnerability in the </a:t>
            </a:r>
            <a:r>
              <a:rPr lang="en-GB" sz="2000" b="1" dirty="0"/>
              <a:t>socio-technical system</a:t>
            </a:r>
            <a:r>
              <a:rPr lang="en-GB" sz="2000" dirty="0"/>
              <a:t> consequence of </a:t>
            </a:r>
            <a:r>
              <a:rPr lang="en-GB" sz="2000" b="1" dirty="0"/>
              <a:t>pervasiveness  of  communication</a:t>
            </a:r>
            <a:endParaRPr lang="en-GB" sz="2000" dirty="0"/>
          </a:p>
          <a:p>
            <a:pPr marL="0" indent="0" algn="just">
              <a:buNone/>
            </a:pPr>
            <a:endParaRPr lang="en-GB" sz="1000" dirty="0"/>
          </a:p>
          <a:p>
            <a:pPr algn="just"/>
            <a:r>
              <a:rPr lang="en-GB" sz="2000" dirty="0"/>
              <a:t>Information relations  no  longer  solely  refer  to  the  linkages  between  the  blue light organisations  that  respond  to  man-made  and  natural  disasters: from top-down to shared  responsibility, new role of citizens, rumours</a:t>
            </a:r>
          </a:p>
          <a:p>
            <a:pPr marL="457200" lvl="0" indent="-457200" algn="just">
              <a:buNone/>
            </a:pPr>
            <a:r>
              <a:rPr lang="en-GB" dirty="0"/>
              <a:t>  </a:t>
            </a:r>
          </a:p>
          <a:p>
            <a:pPr algn="just"/>
            <a:endParaRPr lang="sv-SE" dirty="0"/>
          </a:p>
        </p:txBody>
      </p:sp>
      <p:sp>
        <p:nvSpPr>
          <p:cNvPr id="5" name="Rubrik 1"/>
          <p:cNvSpPr>
            <a:spLocks noGrp="1"/>
          </p:cNvSpPr>
          <p:nvPr>
            <p:ph type="title"/>
          </p:nvPr>
        </p:nvSpPr>
        <p:spPr>
          <a:xfrm>
            <a:off x="251520" y="123478"/>
            <a:ext cx="8640960" cy="543273"/>
          </a:xfrm>
        </p:spPr>
        <p:txBody>
          <a:bodyPr>
            <a:noAutofit/>
          </a:bodyPr>
          <a:lstStyle/>
          <a:p>
            <a:pPr algn="ctr"/>
            <a:r>
              <a:rPr lang="en-GB" sz="2900" dirty="0"/>
              <a:t>Why guidelines for effective crisis communication? (2)</a:t>
            </a:r>
            <a:endParaRPr lang="sv-SE" sz="2900" dirty="0"/>
          </a:p>
        </p:txBody>
      </p:sp>
    </p:spTree>
    <p:extLst>
      <p:ext uri="{BB962C8B-B14F-4D97-AF65-F5344CB8AC3E}">
        <p14:creationId xmlns:p14="http://schemas.microsoft.com/office/powerpoint/2010/main" val="193178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987574"/>
            <a:ext cx="8118824" cy="3778039"/>
          </a:xfrm>
        </p:spPr>
        <p:txBody>
          <a:bodyPr>
            <a:normAutofit fontScale="25000" lnSpcReduction="20000"/>
          </a:bodyPr>
          <a:lstStyle/>
          <a:p>
            <a:pPr marL="0" indent="0" algn="just">
              <a:buNone/>
            </a:pPr>
            <a:r>
              <a:rPr lang="en-GB" sz="7200" dirty="0"/>
              <a:t>The </a:t>
            </a:r>
            <a:r>
              <a:rPr lang="en-GB" sz="7200" b="1" dirty="0"/>
              <a:t>reduction of uncertainty </a:t>
            </a:r>
            <a:r>
              <a:rPr lang="en-GB" sz="7200" dirty="0"/>
              <a:t>amongst disaster-affected populations </a:t>
            </a:r>
            <a:r>
              <a:rPr lang="en-GB" sz="7200" b="1" dirty="0"/>
              <a:t>and the prevention of disruption</a:t>
            </a:r>
            <a:r>
              <a:rPr lang="en-GB" sz="7200" dirty="0"/>
              <a:t> to components of socio-technical systems, remain fundamental objectives throughout the  stages of an incident for emergency managers.</a:t>
            </a:r>
          </a:p>
          <a:p>
            <a:pPr marL="0" indent="0" algn="just">
              <a:buNone/>
            </a:pPr>
            <a:r>
              <a:rPr lang="en-GB" sz="7200" dirty="0"/>
              <a:t> </a:t>
            </a:r>
            <a:r>
              <a:rPr lang="en-GB" sz="7200" u="sng" dirty="0"/>
              <a:t>It is imperative that:</a:t>
            </a:r>
          </a:p>
          <a:p>
            <a:pPr marL="0" indent="0" algn="just">
              <a:buNone/>
            </a:pPr>
            <a:endParaRPr lang="en-GB" sz="4000" u="sng" dirty="0"/>
          </a:p>
          <a:p>
            <a:pPr lvl="1" algn="just">
              <a:lnSpc>
                <a:spcPct val="120000"/>
              </a:lnSpc>
              <a:spcAft>
                <a:spcPts val="800"/>
              </a:spcAft>
            </a:pPr>
            <a:r>
              <a:rPr lang="en-GB" sz="7200" b="1" dirty="0"/>
              <a:t>all key stakeholders</a:t>
            </a:r>
            <a:r>
              <a:rPr lang="en-GB" sz="7200" dirty="0"/>
              <a:t> are aware of the importance of message consistency and accuracy to positively influence citizen behaviour during large-scale emergencies.</a:t>
            </a:r>
          </a:p>
          <a:p>
            <a:pPr lvl="1" algn="just">
              <a:lnSpc>
                <a:spcPct val="120000"/>
              </a:lnSpc>
              <a:spcAft>
                <a:spcPts val="800"/>
              </a:spcAft>
            </a:pPr>
            <a:r>
              <a:rPr lang="en-GB" sz="7200" dirty="0"/>
              <a:t>effective and timely </a:t>
            </a:r>
            <a:r>
              <a:rPr lang="en-GB" sz="7200" b="1" dirty="0"/>
              <a:t>communication tactics</a:t>
            </a:r>
            <a:r>
              <a:rPr lang="en-GB" sz="7200" dirty="0"/>
              <a:t> are identified</a:t>
            </a:r>
          </a:p>
          <a:p>
            <a:pPr lvl="1" algn="just">
              <a:lnSpc>
                <a:spcPct val="120000"/>
              </a:lnSpc>
              <a:spcAft>
                <a:spcPts val="800"/>
              </a:spcAft>
            </a:pPr>
            <a:r>
              <a:rPr lang="en-GB" sz="7200" b="1" dirty="0"/>
              <a:t>potential vulnerabilities</a:t>
            </a:r>
            <a:r>
              <a:rPr lang="en-GB" sz="7200" dirty="0"/>
              <a:t> in the communication plans are identified </a:t>
            </a:r>
          </a:p>
          <a:p>
            <a:pPr lvl="1" algn="just">
              <a:lnSpc>
                <a:spcPct val="120000"/>
              </a:lnSpc>
              <a:spcAft>
                <a:spcPts val="800"/>
              </a:spcAft>
            </a:pPr>
            <a:r>
              <a:rPr lang="en-GB" sz="7200" dirty="0"/>
              <a:t>emergency managers, institutions, and organisations develop a communication strategy that is </a:t>
            </a:r>
            <a:r>
              <a:rPr lang="en-GB" sz="7200" b="1" dirty="0"/>
              <a:t>adaptable </a:t>
            </a:r>
            <a:r>
              <a:rPr lang="en-GB" sz="7200" dirty="0"/>
              <a:t>to different circumstances</a:t>
            </a:r>
            <a:endParaRPr lang="sv-SE" dirty="0"/>
          </a:p>
        </p:txBody>
      </p:sp>
      <p:sp>
        <p:nvSpPr>
          <p:cNvPr id="5" name="Rubrik 1"/>
          <p:cNvSpPr>
            <a:spLocks noGrp="1"/>
          </p:cNvSpPr>
          <p:nvPr>
            <p:ph type="title"/>
          </p:nvPr>
        </p:nvSpPr>
        <p:spPr>
          <a:xfrm>
            <a:off x="251520" y="123478"/>
            <a:ext cx="8640960" cy="543273"/>
          </a:xfrm>
        </p:spPr>
        <p:txBody>
          <a:bodyPr>
            <a:noAutofit/>
          </a:bodyPr>
          <a:lstStyle/>
          <a:p>
            <a:pPr algn="ctr"/>
            <a:r>
              <a:rPr lang="en-GB" sz="2900" dirty="0"/>
              <a:t>Why guidelines for effective crisis communication? (3)</a:t>
            </a:r>
            <a:endParaRPr lang="sv-SE" sz="2900" dirty="0"/>
          </a:p>
        </p:txBody>
      </p:sp>
    </p:spTree>
    <p:extLst>
      <p:ext uri="{BB962C8B-B14F-4D97-AF65-F5344CB8AC3E}">
        <p14:creationId xmlns:p14="http://schemas.microsoft.com/office/powerpoint/2010/main" val="108222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749" y="123478"/>
            <a:ext cx="7329659" cy="576213"/>
          </a:xfrm>
        </p:spPr>
        <p:txBody>
          <a:bodyPr>
            <a:normAutofit fontScale="90000"/>
          </a:bodyPr>
          <a:lstStyle/>
          <a:p>
            <a:pPr lvl="0" algn="ctr"/>
            <a:r>
              <a:rPr lang="en-GB"/>
              <a:t>Approach </a:t>
            </a:r>
            <a:r>
              <a:rPr lang="en-GB" dirty="0"/>
              <a:t>and background </a:t>
            </a:r>
            <a:br>
              <a:rPr lang="en-GB" dirty="0"/>
            </a:br>
            <a:endParaRPr lang="sv-SE" dirty="0"/>
          </a:p>
        </p:txBody>
      </p:sp>
      <p:sp>
        <p:nvSpPr>
          <p:cNvPr id="3" name="Platshållare för innehåll 2"/>
          <p:cNvSpPr>
            <a:spLocks noGrp="1"/>
          </p:cNvSpPr>
          <p:nvPr>
            <p:ph idx="1"/>
          </p:nvPr>
        </p:nvSpPr>
        <p:spPr>
          <a:xfrm>
            <a:off x="323528" y="806617"/>
            <a:ext cx="8496944" cy="3709498"/>
          </a:xfrm>
        </p:spPr>
        <p:txBody>
          <a:bodyPr>
            <a:normAutofit/>
          </a:bodyPr>
          <a:lstStyle/>
          <a:p>
            <a:pPr marL="0" indent="0">
              <a:buNone/>
            </a:pPr>
            <a:r>
              <a:rPr lang="en-GB" sz="1800" dirty="0"/>
              <a:t>The communication strategies and guidelines proposed in this report are based on results of the </a:t>
            </a:r>
            <a:r>
              <a:rPr lang="en-GB" sz="1800" dirty="0" err="1"/>
              <a:t>CascEff</a:t>
            </a:r>
            <a:r>
              <a:rPr lang="en-GB" sz="1800" dirty="0"/>
              <a:t> project, and in particular on information gathered from four primary sources, namely: </a:t>
            </a:r>
          </a:p>
          <a:p>
            <a:pPr marL="460375" lvl="1" indent="-285750" algn="just">
              <a:spcAft>
                <a:spcPts val="0"/>
              </a:spcAft>
            </a:pPr>
            <a:r>
              <a:rPr lang="en-GB" sz="1600" dirty="0"/>
              <a:t>academic research into best practices in crisis and risk communication; </a:t>
            </a:r>
          </a:p>
          <a:p>
            <a:pPr marL="460375" lvl="1" indent="-285750" algn="just">
              <a:spcAft>
                <a:spcPts val="0"/>
              </a:spcAft>
            </a:pPr>
            <a:r>
              <a:rPr lang="en-GB" sz="1600" dirty="0"/>
              <a:t>the results of other EU funded projects in emergency management; </a:t>
            </a:r>
          </a:p>
          <a:p>
            <a:pPr marL="460375" lvl="1" indent="-285750" algn="just">
              <a:spcAft>
                <a:spcPts val="0"/>
              </a:spcAft>
            </a:pPr>
            <a:r>
              <a:rPr lang="en-GB" sz="1600" dirty="0"/>
              <a:t>the exploration of three case studies in which communication played a key role in the mitigation of cascading effects; and </a:t>
            </a:r>
          </a:p>
          <a:p>
            <a:pPr marL="460375" lvl="1" indent="-285750" algn="just">
              <a:spcAft>
                <a:spcPts val="0"/>
              </a:spcAft>
            </a:pPr>
            <a:r>
              <a:rPr lang="en-GB" sz="1600" dirty="0"/>
              <a:t>analysis of 41 semi-structured interviews conducted with emergency managers and other key stakeholders (see </a:t>
            </a:r>
            <a:r>
              <a:rPr lang="en-GB" sz="1600" i="1" dirty="0">
                <a:solidFill>
                  <a:srgbClr val="4472C4"/>
                </a:solidFill>
              </a:rPr>
              <a:t>Reilly and </a:t>
            </a:r>
            <a:r>
              <a:rPr lang="en-GB" sz="1600" i="1" dirty="0" err="1">
                <a:solidFill>
                  <a:srgbClr val="4472C4"/>
                </a:solidFill>
              </a:rPr>
              <a:t>Atanasova</a:t>
            </a:r>
            <a:r>
              <a:rPr lang="en-GB" sz="1600" i="1" dirty="0">
                <a:solidFill>
                  <a:srgbClr val="4472C4"/>
                </a:solidFill>
              </a:rPr>
              <a:t> 2016 [D3.3]</a:t>
            </a:r>
            <a:r>
              <a:rPr lang="en-GB" sz="1600" i="1" dirty="0"/>
              <a:t>) </a:t>
            </a:r>
            <a:r>
              <a:rPr lang="en-GB" sz="1600" dirty="0"/>
              <a:t>for details)</a:t>
            </a:r>
          </a:p>
          <a:p>
            <a:pPr marL="0" indent="0">
              <a:buNone/>
            </a:pPr>
            <a:endParaRPr lang="en-GB" sz="800" dirty="0"/>
          </a:p>
          <a:p>
            <a:pPr marL="0" indent="0">
              <a:buNone/>
            </a:pPr>
            <a:r>
              <a:rPr lang="en-GB" sz="1946" dirty="0"/>
              <a:t>Key </a:t>
            </a:r>
            <a:r>
              <a:rPr lang="en-GB" sz="1946" b="1" dirty="0"/>
              <a:t>consideration: </a:t>
            </a:r>
            <a:r>
              <a:rPr lang="en-GB" sz="1946" dirty="0"/>
              <a:t>broad themes and patterns of crisis and risk communication can be identified, but  for </a:t>
            </a:r>
            <a:r>
              <a:rPr lang="en-GB" sz="1946" b="1" dirty="0"/>
              <a:t>e</a:t>
            </a:r>
            <a:r>
              <a:rPr lang="en-GB" sz="2000" b="1" dirty="0"/>
              <a:t>ffective communication is developed in context</a:t>
            </a:r>
            <a:endParaRPr lang="sv-SE" sz="1946" dirty="0"/>
          </a:p>
        </p:txBody>
      </p:sp>
    </p:spTree>
    <p:extLst>
      <p:ext uri="{BB962C8B-B14F-4D97-AF65-F5344CB8AC3E}">
        <p14:creationId xmlns:p14="http://schemas.microsoft.com/office/powerpoint/2010/main" val="3913544136"/>
      </p:ext>
    </p:extLst>
  </p:cSld>
  <p:clrMapOvr>
    <a:masterClrMapping/>
  </p:clrMapOvr>
</p:sld>
</file>

<file path=ppt/theme/theme1.xml><?xml version="1.0" encoding="utf-8"?>
<a:theme xmlns:a="http://schemas.openxmlformats.org/drawingml/2006/main" name="Intro">
  <a:themeElements>
    <a:clrScheme name="SP Sveriges Tekniska Forskningsinstitut">
      <a:dk1>
        <a:sysClr val="windowText" lastClr="000000"/>
      </a:dk1>
      <a:lt1>
        <a:sysClr val="window" lastClr="FFFFFF"/>
      </a:lt1>
      <a:dk2>
        <a:srgbClr val="A1A2A5"/>
      </a:dk2>
      <a:lt2>
        <a:srgbClr val="C6C7C9"/>
      </a:lt2>
      <a:accent1>
        <a:srgbClr val="0E3192"/>
      </a:accent1>
      <a:accent2>
        <a:srgbClr val="73AC1D"/>
      </a:accent2>
      <a:accent3>
        <a:srgbClr val="F29412"/>
      </a:accent3>
      <a:accent4>
        <a:srgbClr val="009E99"/>
      </a:accent4>
      <a:accent5>
        <a:srgbClr val="E84427"/>
      </a:accent5>
      <a:accent6>
        <a:srgbClr val="F18E7D"/>
      </a:accent6>
      <a:hlink>
        <a:srgbClr val="F29412"/>
      </a:hlink>
      <a:folHlink>
        <a:srgbClr val="F294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Version xmlns="http://schemas.microsoft.com/sharepoint/v3/fields">Final</_Vers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7848E6FF36A84FBB2056756E2A90CE" ma:contentTypeVersion="1" ma:contentTypeDescription="Create a new document." ma:contentTypeScope="" ma:versionID="98f6bed2d28549bf7c3313b54ef176f6">
  <xsd:schema xmlns:xsd="http://www.w3.org/2001/XMLSchema" xmlns:xs="http://www.w3.org/2001/XMLSchema" xmlns:p="http://schemas.microsoft.com/office/2006/metadata/properties" xmlns:ns2="http://schemas.microsoft.com/sharepoint/v3/fields" targetNamespace="http://schemas.microsoft.com/office/2006/metadata/properties" ma:root="true" ma:fieldsID="66a3ee767f26348ff65248085c503716"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E7F140-7702-4D9D-9298-3189171160AD}">
  <ds:schemaRefs>
    <ds:schemaRef ds:uri="http://schemas.microsoft.com/sharepoint/v3/fields"/>
    <ds:schemaRef ds:uri="http://purl.org/dc/dcmitype/"/>
    <ds:schemaRef ds:uri="http://schemas.microsoft.com/office/2006/documentManagement/types"/>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2867EEC-D1AA-4D11-8A00-674B849DF523}">
  <ds:schemaRefs>
    <ds:schemaRef ds:uri="http://schemas.microsoft.com/sharepoint/v3/contenttype/forms"/>
  </ds:schemaRefs>
</ds:datastoreItem>
</file>

<file path=customXml/itemProps3.xml><?xml version="1.0" encoding="utf-8"?>
<ds:datastoreItem xmlns:ds="http://schemas.openxmlformats.org/officeDocument/2006/customXml" ds:itemID="{8BE87D35-0B02-433F-B497-E839DC7C5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Topic4Lesson2 Effective Crisis Communication</Template>
  <TotalTime>1417</TotalTime>
  <Words>7985</Words>
  <Application>Microsoft Office PowerPoint</Application>
  <PresentationFormat>Bildspel på skärmen (16:9)</PresentationFormat>
  <Paragraphs>728</Paragraphs>
  <Slides>50</Slides>
  <Notes>50</Notes>
  <HiddenSlides>0</HiddenSlides>
  <MMClips>0</MMClips>
  <ScaleCrop>false</ScaleCrop>
  <HeadingPairs>
    <vt:vector size="4" baseType="variant">
      <vt:variant>
        <vt:lpstr>Tema</vt:lpstr>
      </vt:variant>
      <vt:variant>
        <vt:i4>1</vt:i4>
      </vt:variant>
      <vt:variant>
        <vt:lpstr>Bildrubriker</vt:lpstr>
      </vt:variant>
      <vt:variant>
        <vt:i4>50</vt:i4>
      </vt:variant>
    </vt:vector>
  </HeadingPairs>
  <TitlesOfParts>
    <vt:vector size="51" baseType="lpstr">
      <vt:lpstr>Intro</vt:lpstr>
      <vt:lpstr>PowerPoint-presentation</vt:lpstr>
      <vt:lpstr>Summary and Aims</vt:lpstr>
      <vt:lpstr>PowerPoint-presentation</vt:lpstr>
      <vt:lpstr>PowerPoint-presentation</vt:lpstr>
      <vt:lpstr>Introducing the topic</vt:lpstr>
      <vt:lpstr>Why guidelines for effective crisis communication? (1)</vt:lpstr>
      <vt:lpstr>Why guidelines for effective crisis communication? (2)</vt:lpstr>
      <vt:lpstr>Why guidelines for effective crisis communication? (3)</vt:lpstr>
      <vt:lpstr>Approach and background  </vt:lpstr>
      <vt:lpstr>PowerPoint-presentation</vt:lpstr>
      <vt:lpstr>Crisis management and strategies for communication (1)</vt:lpstr>
      <vt:lpstr>Crisis management and strategies for communication (2)</vt:lpstr>
      <vt:lpstr>Functions of communication management (1)</vt:lpstr>
      <vt:lpstr>Functions of communication management (2)</vt:lpstr>
      <vt:lpstr>Activity 1 (1)</vt:lpstr>
      <vt:lpstr>Activity 1 (2)</vt:lpstr>
      <vt:lpstr>Communication before, during, and after disasters with multiple stakeholders     </vt:lpstr>
      <vt:lpstr>Overview of best practices of effective crisis communication (1)</vt:lpstr>
      <vt:lpstr>Overview of best practices of effective crisis communication (2)</vt:lpstr>
      <vt:lpstr>Overview of best practices of effective crisis communication (3)</vt:lpstr>
      <vt:lpstr>Activity 2</vt:lpstr>
      <vt:lpstr>Other factors  of effective communication (1) </vt:lpstr>
      <vt:lpstr>Other factors  of effective communication (2) </vt:lpstr>
      <vt:lpstr>Other factors  of effective communication (3) </vt:lpstr>
      <vt:lpstr>Activity 3</vt:lpstr>
      <vt:lpstr>PowerPoint-presentation</vt:lpstr>
      <vt:lpstr>Flowchart and SPEAK guidelines</vt:lpstr>
      <vt:lpstr>What to do before: mitigation</vt:lpstr>
      <vt:lpstr>What to do before: preparedness</vt:lpstr>
      <vt:lpstr>What to do during: response</vt:lpstr>
      <vt:lpstr>What to do after: recovery</vt:lpstr>
      <vt:lpstr>Flowchart</vt:lpstr>
      <vt:lpstr>Key recommendations </vt:lpstr>
      <vt:lpstr>1 - Study the information-seeking behaviours of your audience (1)</vt:lpstr>
      <vt:lpstr>1 - Study the information-seeking behaviours of your audience (2)</vt:lpstr>
      <vt:lpstr>1 - Study the information-seeking behaviours of your audience (3)</vt:lpstr>
      <vt:lpstr>1 - Study the information-seeking behaviours of your audience (4)</vt:lpstr>
      <vt:lpstr>2 - Prepare  for  the  loss  of  critical  infrastructure (1)</vt:lpstr>
      <vt:lpstr>2 - Prepare  for  the  loss  of  critical  infrastructure (2)</vt:lpstr>
      <vt:lpstr>3 - Engage  key  stakeholders  in  order  to  ensure  that  information  shared  with  the  general  public  is  consistent (1)</vt:lpstr>
      <vt:lpstr>3 - Engage  key  stakeholders  in  order  to  ensure  that  information  shared  with  the  general  public  is  consistent (2)</vt:lpstr>
      <vt:lpstr>3 - Engage  key  stakeholders  in  order  to  ensure  that  information  shared  with  the  general  public  is  consistent (3)</vt:lpstr>
      <vt:lpstr>4 - Always  consider  the  ethical  implications  of  using  crowdsourced  information  obtained  from  social  media (1)</vt:lpstr>
      <vt:lpstr>4 - Always  consider  the  ethical  implications  of  using  crowdsourced  information  obtained  from  social  media (2)</vt:lpstr>
      <vt:lpstr>4 - Always  consider  the  ethical  implications  of  using  crowdsourced  information  obtained  from  social  media (2)</vt:lpstr>
      <vt:lpstr>5 - Knowledge  gained  from  previous  incidents  should  be  used  to  inform  future  communication  strategies (1)</vt:lpstr>
      <vt:lpstr>5 - Knowledge  gained  from  previous  incidents  should  be  used  to  inform  future  communication  strategies (2)</vt:lpstr>
      <vt:lpstr>PowerPoint-presentation</vt:lpstr>
      <vt:lpstr>Conclusions (1)</vt:lpstr>
      <vt:lpstr>Conclusions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Topic4 Lesson2 Effective Crisis Communication FIN</dc:title>
  <dc:creator>giuliana tiripelli</dc:creator>
  <cp:lastModifiedBy>Erika Hjelm</cp:lastModifiedBy>
  <cp:revision>419</cp:revision>
  <cp:lastPrinted>2014-12-03T14:18:18Z</cp:lastPrinted>
  <dcterms:created xsi:type="dcterms:W3CDTF">2017-05-31T18:23:28Z</dcterms:created>
  <dcterms:modified xsi:type="dcterms:W3CDTF">2017-07-05T10:59:36Z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0x010100487848E6FF36A84FBB2056756E2A90CE</vt:lpwstr>
  </property>
</Properties>
</file>