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8"/>
  </p:notesMasterIdLst>
  <p:handoutMasterIdLst>
    <p:handoutMasterId r:id="rId29"/>
  </p:handoutMasterIdLst>
  <p:sldIdLst>
    <p:sldId id="268" r:id="rId5"/>
    <p:sldId id="270" r:id="rId6"/>
    <p:sldId id="271" r:id="rId7"/>
    <p:sldId id="272" r:id="rId8"/>
    <p:sldId id="274" r:id="rId9"/>
    <p:sldId id="273" r:id="rId10"/>
    <p:sldId id="275" r:id="rId11"/>
    <p:sldId id="293" r:id="rId12"/>
    <p:sldId id="295" r:id="rId13"/>
    <p:sldId id="280" r:id="rId14"/>
    <p:sldId id="281" r:id="rId15"/>
    <p:sldId id="282" r:id="rId16"/>
    <p:sldId id="283" r:id="rId17"/>
    <p:sldId id="284" r:id="rId18"/>
    <p:sldId id="285" r:id="rId19"/>
    <p:sldId id="286" r:id="rId20"/>
    <p:sldId id="287" r:id="rId21"/>
    <p:sldId id="288" r:id="rId22"/>
    <p:sldId id="289" r:id="rId23"/>
    <p:sldId id="290" r:id="rId24"/>
    <p:sldId id="296" r:id="rId25"/>
    <p:sldId id="297" r:id="rId26"/>
    <p:sldId id="291" r:id="rId27"/>
  </p:sldIdLst>
  <p:sldSz cx="9144000" cy="5143500" type="screen16x9"/>
  <p:notesSz cx="6858000" cy="9144000"/>
  <p:defaultTextStyle>
    <a:defPPr>
      <a:defRPr lang="sv-SE"/>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03" userDrawn="1">
          <p15:clr>
            <a:srgbClr val="A4A3A4"/>
          </p15:clr>
        </p15:guide>
        <p15:guide id="2" orient="horz" pos="620" userDrawn="1">
          <p15:clr>
            <a:srgbClr val="A4A3A4"/>
          </p15:clr>
        </p15:guide>
        <p15:guide id="3" orient="horz" pos="3091" userDrawn="1">
          <p15:clr>
            <a:srgbClr val="A4A3A4"/>
          </p15:clr>
        </p15:guide>
        <p15:guide id="4" orient="horz" pos="2928" userDrawn="1">
          <p15:clr>
            <a:srgbClr val="A4A3A4"/>
          </p15:clr>
        </p15:guide>
        <p15:guide id="5" orient="horz" pos="282" userDrawn="1">
          <p15:clr>
            <a:srgbClr val="A4A3A4"/>
          </p15:clr>
        </p15:guide>
        <p15:guide id="6" orient="horz" pos="987" userDrawn="1">
          <p15:clr>
            <a:srgbClr val="A4A3A4"/>
          </p15:clr>
        </p15:guide>
        <p15:guide id="7" orient="horz" pos="804" userDrawn="1">
          <p15:clr>
            <a:srgbClr val="A4A3A4"/>
          </p15:clr>
        </p15:guide>
        <p15:guide id="8" orient="horz" pos="1825" userDrawn="1">
          <p15:clr>
            <a:srgbClr val="A4A3A4"/>
          </p15:clr>
        </p15:guide>
        <p15:guide id="9" orient="horz" pos="28" userDrawn="1">
          <p15:clr>
            <a:srgbClr val="A4A3A4"/>
          </p15:clr>
        </p15:guide>
        <p15:guide id="10" orient="horz" pos="824" userDrawn="1">
          <p15:clr>
            <a:srgbClr val="A4A3A4"/>
          </p15:clr>
        </p15:guide>
        <p15:guide id="11" orient="horz" pos="2152" userDrawn="1">
          <p15:clr>
            <a:srgbClr val="A4A3A4"/>
          </p15:clr>
        </p15:guide>
        <p15:guide id="12" pos="3107" userDrawn="1">
          <p15:clr>
            <a:srgbClr val="A4A3A4"/>
          </p15:clr>
        </p15:guide>
        <p15:guide id="13" pos="136" userDrawn="1">
          <p15:clr>
            <a:srgbClr val="A4A3A4"/>
          </p15:clr>
        </p15:guide>
        <p15:guide id="14" pos="5602" userDrawn="1">
          <p15:clr>
            <a:srgbClr val="A4A3A4"/>
          </p15:clr>
        </p15:guide>
        <p15:guide id="15" pos="680" userDrawn="1">
          <p15:clr>
            <a:srgbClr val="A4A3A4"/>
          </p15:clr>
        </p15:guide>
        <p15:guide id="16" pos="3175" userDrawn="1">
          <p15:clr>
            <a:srgbClr val="A4A3A4"/>
          </p15:clr>
        </p15:guide>
        <p15:guide id="17" pos="68" userDrawn="1">
          <p15:clr>
            <a:srgbClr val="A4A3A4"/>
          </p15:clr>
        </p15:guide>
        <p15:guide id="18" pos="5080" userDrawn="1">
          <p15:clr>
            <a:srgbClr val="A4A3A4"/>
          </p15:clr>
        </p15:guide>
        <p15:guide id="19" pos="5692" userDrawn="1">
          <p15:clr>
            <a:srgbClr val="A4A3A4"/>
          </p15:clr>
        </p15:guide>
        <p15:guide id="20" pos="5647" userDrawn="1">
          <p15:clr>
            <a:srgbClr val="A4A3A4"/>
          </p15:clr>
        </p15:guide>
        <p15:guide id="21" pos="113" userDrawn="1">
          <p15:clr>
            <a:srgbClr val="A4A3A4"/>
          </p15:clr>
        </p15:guide>
        <p15:guide id="22" pos="1837" userDrawn="1">
          <p15:clr>
            <a:srgbClr val="A4A3A4"/>
          </p15:clr>
        </p15:guide>
        <p15:guide id="23" pos="725" userDrawn="1">
          <p15:clr>
            <a:srgbClr val="A4A3A4"/>
          </p15:clr>
        </p15:guide>
        <p15:guide id="24" pos="3674" userDrawn="1">
          <p15:clr>
            <a:srgbClr val="A4A3A4"/>
          </p15:clr>
        </p15:guide>
        <p15:guide id="25" pos="3651" userDrawn="1">
          <p15:clr>
            <a:srgbClr val="A4A3A4"/>
          </p15:clr>
        </p15:guide>
        <p15:guide id="26" pos="975" userDrawn="1">
          <p15:clr>
            <a:srgbClr val="A4A3A4"/>
          </p15:clr>
        </p15:guide>
        <p15:guide id="27" pos="3923" userDrawn="1">
          <p15:clr>
            <a:srgbClr val="A4A3A4"/>
          </p15:clr>
        </p15:guide>
        <p15:guide id="28" pos="2268" userDrawn="1">
          <p15:clr>
            <a:srgbClr val="A4A3A4"/>
          </p15:clr>
        </p15:guide>
        <p15:guide id="29" pos="2358" userDrawn="1">
          <p15:clr>
            <a:srgbClr val="A4A3A4"/>
          </p15:clr>
        </p15:guide>
        <p15:guide id="30" pos="4014" userDrawn="1">
          <p15:clr>
            <a:srgbClr val="A4A3A4"/>
          </p15:clr>
        </p15:guide>
        <p15:guide id="31" orient="horz" pos="2907" userDrawn="1">
          <p15:clr>
            <a:srgbClr val="A4A3A4"/>
          </p15:clr>
        </p15:guide>
        <p15:guide id="32" pos="63" userDrawn="1">
          <p15:clr>
            <a:srgbClr val="A4A3A4"/>
          </p15:clr>
        </p15:guide>
        <p15:guide id="33" pos="5697" userDrawn="1">
          <p15:clr>
            <a:srgbClr val="A4A3A4"/>
          </p15:clr>
        </p15:guide>
        <p15:guide id="34" orient="horz" pos="2028">
          <p15:clr>
            <a:srgbClr val="A4A3A4"/>
          </p15:clr>
        </p15:guide>
        <p15:guide id="35" orient="horz" pos="3094">
          <p15:clr>
            <a:srgbClr val="A4A3A4"/>
          </p15:clr>
        </p15:guide>
        <p15:guide id="36" orient="horz" pos="2935">
          <p15:clr>
            <a:srgbClr val="A4A3A4"/>
          </p15:clr>
        </p15:guide>
        <p15:guide id="37" orient="horz" pos="237">
          <p15:clr>
            <a:srgbClr val="A4A3A4"/>
          </p15:clr>
        </p15:guide>
        <p15:guide id="38" orient="horz" pos="985">
          <p15:clr>
            <a:srgbClr val="A4A3A4"/>
          </p15:clr>
        </p15:guide>
        <p15:guide id="39" orient="horz" pos="1824">
          <p15:clr>
            <a:srgbClr val="A4A3A4"/>
          </p15:clr>
        </p15:guide>
        <p15:guide id="40" orient="horz" pos="146">
          <p15:clr>
            <a:srgbClr val="A4A3A4"/>
          </p15:clr>
        </p15:guide>
        <p15:guide id="41" orient="horz" pos="2142">
          <p15:clr>
            <a:srgbClr val="A4A3A4"/>
          </p15:clr>
        </p15:guide>
        <p15:guide id="42" orient="horz" pos="2913">
          <p15:clr>
            <a:srgbClr val="A4A3A4"/>
          </p15:clr>
        </p15:guide>
        <p15:guide id="43" pos="4921">
          <p15:clr>
            <a:srgbClr val="A4A3A4"/>
          </p15:clr>
        </p15:guide>
        <p15:guide id="44" pos="1769">
          <p15:clr>
            <a:srgbClr val="A4A3A4"/>
          </p15:clr>
        </p15:guide>
        <p15:guide id="45"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74B9"/>
    <a:srgbClr val="D01F05"/>
    <a:srgbClr val="0896C2"/>
    <a:srgbClr val="1882B2"/>
    <a:srgbClr val="009FE3"/>
    <a:srgbClr val="C933A9"/>
    <a:srgbClr val="DA2167"/>
    <a:srgbClr val="777373"/>
    <a:srgbClr val="777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27" autoAdjust="0"/>
    <p:restoredTop sz="78546" autoAdjust="0"/>
  </p:normalViewPr>
  <p:slideViewPr>
    <p:cSldViewPr snapToObjects="1" showGuides="1">
      <p:cViewPr>
        <p:scale>
          <a:sx n="60" d="100"/>
          <a:sy n="60" d="100"/>
        </p:scale>
        <p:origin x="-2214" y="-972"/>
      </p:cViewPr>
      <p:guideLst>
        <p:guide orient="horz" pos="1703"/>
        <p:guide orient="horz" pos="620"/>
        <p:guide orient="horz" pos="3091"/>
        <p:guide orient="horz" pos="2928"/>
        <p:guide orient="horz" pos="282"/>
        <p:guide orient="horz" pos="987"/>
        <p:guide orient="horz" pos="804"/>
        <p:guide orient="horz" pos="1825"/>
        <p:guide orient="horz" pos="28"/>
        <p:guide orient="horz" pos="824"/>
        <p:guide orient="horz" pos="2152"/>
        <p:guide orient="horz" pos="2907"/>
        <p:guide orient="horz" pos="2028"/>
        <p:guide orient="horz" pos="3094"/>
        <p:guide orient="horz" pos="2935"/>
        <p:guide orient="horz" pos="237"/>
        <p:guide orient="horz" pos="985"/>
        <p:guide orient="horz" pos="1824"/>
        <p:guide orient="horz" pos="146"/>
        <p:guide orient="horz" pos="2142"/>
        <p:guide orient="horz" pos="2913"/>
        <p:guide pos="3107"/>
        <p:guide pos="136"/>
        <p:guide pos="5602"/>
        <p:guide pos="680"/>
        <p:guide pos="3175"/>
        <p:guide pos="68"/>
        <p:guide pos="5080"/>
        <p:guide pos="5692"/>
        <p:guide pos="5647"/>
        <p:guide pos="113"/>
        <p:guide pos="1837"/>
        <p:guide pos="725"/>
        <p:guide pos="3674"/>
        <p:guide pos="3651"/>
        <p:guide pos="975"/>
        <p:guide pos="3923"/>
        <p:guide pos="2268"/>
        <p:guide pos="2358"/>
        <p:guide pos="4014"/>
        <p:guide pos="63"/>
        <p:guide pos="5697"/>
        <p:guide pos="4921"/>
        <p:guide pos="1769"/>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71800" cy="457200"/>
          </a:xfrm>
          <a:prstGeom prst="rect">
            <a:avLst/>
          </a:prstGeom>
        </p:spPr>
        <p:txBody>
          <a:bodyPr vert="horz" lIns="91431" tIns="45716" rIns="91431" bIns="45716" rtlCol="0"/>
          <a:lstStyle>
            <a:lvl1pPr algn="l">
              <a:defRPr sz="1200"/>
            </a:lvl1pPr>
          </a:lstStyle>
          <a:p>
            <a:endParaRPr lang="sv-SE" dirty="0"/>
          </a:p>
        </p:txBody>
      </p:sp>
      <p:sp>
        <p:nvSpPr>
          <p:cNvPr id="3" name="Platshållare för datum 2"/>
          <p:cNvSpPr>
            <a:spLocks noGrp="1"/>
          </p:cNvSpPr>
          <p:nvPr>
            <p:ph type="dt" sz="quarter" idx="1"/>
          </p:nvPr>
        </p:nvSpPr>
        <p:spPr>
          <a:xfrm>
            <a:off x="3884613" y="1"/>
            <a:ext cx="2971800" cy="457200"/>
          </a:xfrm>
          <a:prstGeom prst="rect">
            <a:avLst/>
          </a:prstGeom>
        </p:spPr>
        <p:txBody>
          <a:bodyPr vert="horz" lIns="91431" tIns="45716" rIns="91431" bIns="45716" rtlCol="0"/>
          <a:lstStyle>
            <a:lvl1pPr algn="r">
              <a:defRPr sz="1200"/>
            </a:lvl1pPr>
          </a:lstStyle>
          <a:p>
            <a:fld id="{91A2A1F0-1713-45C7-AB45-3E4A43DD5881}" type="datetimeFigureOut">
              <a:rPr lang="sv-SE" smtClean="0"/>
              <a:t>2017-07-05</a:t>
            </a:fld>
            <a:endParaRPr lang="sv-SE" dirty="0"/>
          </a:p>
        </p:txBody>
      </p:sp>
      <p:sp>
        <p:nvSpPr>
          <p:cNvPr id="4" name="Platshållare för sidfot 3"/>
          <p:cNvSpPr>
            <a:spLocks noGrp="1"/>
          </p:cNvSpPr>
          <p:nvPr>
            <p:ph type="ftr" sz="quarter" idx="2"/>
          </p:nvPr>
        </p:nvSpPr>
        <p:spPr>
          <a:xfrm>
            <a:off x="0" y="8685214"/>
            <a:ext cx="2971800" cy="457200"/>
          </a:xfrm>
          <a:prstGeom prst="rect">
            <a:avLst/>
          </a:prstGeom>
        </p:spPr>
        <p:txBody>
          <a:bodyPr vert="horz" lIns="91431" tIns="45716" rIns="91431" bIns="45716"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4"/>
            <a:ext cx="2971800" cy="457200"/>
          </a:xfrm>
          <a:prstGeom prst="rect">
            <a:avLst/>
          </a:prstGeom>
        </p:spPr>
        <p:txBody>
          <a:bodyPr vert="horz" lIns="91431" tIns="45716" rIns="91431" bIns="45716" rtlCol="0" anchor="b"/>
          <a:lstStyle>
            <a:lvl1pPr algn="r">
              <a:defRPr sz="1200"/>
            </a:lvl1pPr>
          </a:lstStyle>
          <a:p>
            <a:fld id="{6B3E0425-A577-4F33-8D8A-03F4B0A6D857}" type="slidenum">
              <a:rPr lang="sv-SE" smtClean="0"/>
              <a:t>‹#›</a:t>
            </a:fld>
            <a:endParaRPr lang="sv-SE" dirty="0"/>
          </a:p>
        </p:txBody>
      </p:sp>
    </p:spTree>
    <p:extLst>
      <p:ext uri="{BB962C8B-B14F-4D97-AF65-F5344CB8AC3E}">
        <p14:creationId xmlns:p14="http://schemas.microsoft.com/office/powerpoint/2010/main" val="4126899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71800" cy="457200"/>
          </a:xfrm>
          <a:prstGeom prst="rect">
            <a:avLst/>
          </a:prstGeom>
        </p:spPr>
        <p:txBody>
          <a:bodyPr vert="horz" lIns="91431" tIns="45716" rIns="91431" bIns="45716" rtlCol="0"/>
          <a:lstStyle>
            <a:lvl1pPr algn="l">
              <a:defRPr sz="1200"/>
            </a:lvl1pPr>
          </a:lstStyle>
          <a:p>
            <a:endParaRPr lang="sv-SE" dirty="0"/>
          </a:p>
        </p:txBody>
      </p:sp>
      <p:sp>
        <p:nvSpPr>
          <p:cNvPr id="3" name="Platshållare för datum 2"/>
          <p:cNvSpPr>
            <a:spLocks noGrp="1"/>
          </p:cNvSpPr>
          <p:nvPr>
            <p:ph type="dt" idx="1"/>
          </p:nvPr>
        </p:nvSpPr>
        <p:spPr>
          <a:xfrm>
            <a:off x="3884613" y="1"/>
            <a:ext cx="2971800" cy="457200"/>
          </a:xfrm>
          <a:prstGeom prst="rect">
            <a:avLst/>
          </a:prstGeom>
        </p:spPr>
        <p:txBody>
          <a:bodyPr vert="horz" lIns="91431" tIns="45716" rIns="91431" bIns="45716" rtlCol="0"/>
          <a:lstStyle>
            <a:lvl1pPr algn="r">
              <a:defRPr sz="1200"/>
            </a:lvl1pPr>
          </a:lstStyle>
          <a:p>
            <a:fld id="{D70FC5E1-9AC5-4ED0-9B26-F91DE0C6D791}" type="datetimeFigureOut">
              <a:rPr lang="sv-SE" smtClean="0"/>
              <a:pPr/>
              <a:t>2017-07-05</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31" tIns="45716" rIns="91431" bIns="45716"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31" tIns="45716" rIns="91431" bIns="45716"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4"/>
            <a:ext cx="2971800" cy="457200"/>
          </a:xfrm>
          <a:prstGeom prst="rect">
            <a:avLst/>
          </a:prstGeom>
        </p:spPr>
        <p:txBody>
          <a:bodyPr vert="horz" lIns="91431" tIns="45716" rIns="91431" bIns="45716"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4"/>
            <a:ext cx="2971800" cy="457200"/>
          </a:xfrm>
          <a:prstGeom prst="rect">
            <a:avLst/>
          </a:prstGeom>
        </p:spPr>
        <p:txBody>
          <a:bodyPr vert="horz" lIns="91431" tIns="45716" rIns="91431" bIns="45716" rtlCol="0" anchor="b"/>
          <a:lstStyle>
            <a:lvl1pPr algn="r">
              <a:defRPr sz="1200"/>
            </a:lvl1pPr>
          </a:lstStyle>
          <a:p>
            <a:fld id="{C49A4125-26CD-4450-8042-9CBD15FB7312}" type="slidenum">
              <a:rPr lang="sv-SE" smtClean="0"/>
              <a:pPr/>
              <a:t>‹#›</a:t>
            </a:fld>
            <a:endParaRPr lang="sv-SE" dirty="0"/>
          </a:p>
        </p:txBody>
      </p:sp>
    </p:spTree>
    <p:extLst>
      <p:ext uri="{BB962C8B-B14F-4D97-AF65-F5344CB8AC3E}">
        <p14:creationId xmlns:p14="http://schemas.microsoft.com/office/powerpoint/2010/main" val="4132794823"/>
      </p:ext>
    </p:extLst>
  </p:cSld>
  <p:clrMap bg1="lt1" tx1="dk1" bg2="lt2" tx2="dk2" accent1="accent1" accent2="accent2" accent3="accent3" accent4="accent4" accent5="accent5" accent6="accent6" hlink="hlink" folHlink="folHlink"/>
  <p:notesStyle>
    <a:lvl1pPr marL="0" algn="l" defTabSz="822960" rtl="0" eaLnBrk="1" latinLnBrk="0" hangingPunct="1">
      <a:defRPr sz="1080" kern="1200">
        <a:solidFill>
          <a:schemeClr val="tx1"/>
        </a:solidFill>
        <a:latin typeface="+mn-lt"/>
        <a:ea typeface="+mn-ea"/>
        <a:cs typeface="+mn-cs"/>
      </a:defRPr>
    </a:lvl1pPr>
    <a:lvl2pPr marL="411480" algn="l" defTabSz="822960" rtl="0" eaLnBrk="1" latinLnBrk="0" hangingPunct="1">
      <a:defRPr sz="1080" kern="1200">
        <a:solidFill>
          <a:schemeClr val="tx1"/>
        </a:solidFill>
        <a:latin typeface="+mn-lt"/>
        <a:ea typeface="+mn-ea"/>
        <a:cs typeface="+mn-cs"/>
      </a:defRPr>
    </a:lvl2pPr>
    <a:lvl3pPr marL="822960" algn="l" defTabSz="822960" rtl="0" eaLnBrk="1" latinLnBrk="0" hangingPunct="1">
      <a:defRPr sz="1080" kern="1200">
        <a:solidFill>
          <a:schemeClr val="tx1"/>
        </a:solidFill>
        <a:latin typeface="+mn-lt"/>
        <a:ea typeface="+mn-ea"/>
        <a:cs typeface="+mn-cs"/>
      </a:defRPr>
    </a:lvl3pPr>
    <a:lvl4pPr marL="1234440" algn="l" defTabSz="822960" rtl="0" eaLnBrk="1" latinLnBrk="0" hangingPunct="1">
      <a:defRPr sz="1080" kern="1200">
        <a:solidFill>
          <a:schemeClr val="tx1"/>
        </a:solidFill>
        <a:latin typeface="+mn-lt"/>
        <a:ea typeface="+mn-ea"/>
        <a:cs typeface="+mn-cs"/>
      </a:defRPr>
    </a:lvl4pPr>
    <a:lvl5pPr marL="1645920" algn="l" defTabSz="822960" rtl="0" eaLnBrk="1" latinLnBrk="0" hangingPunct="1">
      <a:defRPr sz="1080" kern="1200">
        <a:solidFill>
          <a:schemeClr val="tx1"/>
        </a:solidFill>
        <a:latin typeface="+mn-lt"/>
        <a:ea typeface="+mn-ea"/>
        <a:cs typeface="+mn-cs"/>
      </a:defRPr>
    </a:lvl5pPr>
    <a:lvl6pPr marL="2057400" algn="l" defTabSz="822960" rtl="0" eaLnBrk="1" latinLnBrk="0" hangingPunct="1">
      <a:defRPr sz="1080" kern="1200">
        <a:solidFill>
          <a:schemeClr val="tx1"/>
        </a:solidFill>
        <a:latin typeface="+mn-lt"/>
        <a:ea typeface="+mn-ea"/>
        <a:cs typeface="+mn-cs"/>
      </a:defRPr>
    </a:lvl6pPr>
    <a:lvl7pPr marL="2468880" algn="l" defTabSz="822960" rtl="0" eaLnBrk="1" latinLnBrk="0" hangingPunct="1">
      <a:defRPr sz="1080" kern="1200">
        <a:solidFill>
          <a:schemeClr val="tx1"/>
        </a:solidFill>
        <a:latin typeface="+mn-lt"/>
        <a:ea typeface="+mn-ea"/>
        <a:cs typeface="+mn-cs"/>
      </a:defRPr>
    </a:lvl7pPr>
    <a:lvl8pPr marL="2880360" algn="l" defTabSz="822960" rtl="0" eaLnBrk="1" latinLnBrk="0" hangingPunct="1">
      <a:defRPr sz="1080" kern="1200">
        <a:solidFill>
          <a:schemeClr val="tx1"/>
        </a:solidFill>
        <a:latin typeface="+mn-lt"/>
        <a:ea typeface="+mn-ea"/>
        <a:cs typeface="+mn-cs"/>
      </a:defRPr>
    </a:lvl8pPr>
    <a:lvl9pPr marL="3291840" algn="l" defTabSz="822960" rtl="0" eaLnBrk="1" latinLnBrk="0" hangingPunct="1">
      <a:defRPr sz="10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a:t>
            </a:fld>
            <a:endParaRPr lang="sv-SE" dirty="0"/>
          </a:p>
        </p:txBody>
      </p:sp>
    </p:spTree>
    <p:extLst>
      <p:ext uri="{BB962C8B-B14F-4D97-AF65-F5344CB8AC3E}">
        <p14:creationId xmlns:p14="http://schemas.microsoft.com/office/powerpoint/2010/main" val="1374896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The</a:t>
            </a:r>
            <a:r>
              <a:rPr lang="en-GB" sz="1080" kern="1200" baseline="0" dirty="0" smtClean="0">
                <a:solidFill>
                  <a:schemeClr val="tx1"/>
                </a:solidFill>
                <a:effectLst/>
                <a:latin typeface="+mn-lt"/>
                <a:ea typeface="+mn-ea"/>
                <a:cs typeface="+mn-cs"/>
              </a:rPr>
              <a:t> following slides </a:t>
            </a:r>
            <a:r>
              <a:rPr lang="en-GB" sz="1080" kern="1200" dirty="0" smtClean="0">
                <a:solidFill>
                  <a:schemeClr val="tx1"/>
                </a:solidFill>
                <a:effectLst/>
                <a:latin typeface="+mn-lt"/>
                <a:ea typeface="+mn-ea"/>
                <a:cs typeface="+mn-cs"/>
              </a:rPr>
              <a:t>present the results from analyses of the 40 past events involving cascading effects. It should be noted that further insights can be drawn by employing more rigours methods to analyse the data or be utilized for predictive modelling efforts, however here we aim at giving an exemplification of type of insights that can be gained. </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10</a:t>
            </a:fld>
            <a:endParaRPr lang="sv-SE" dirty="0"/>
          </a:p>
        </p:txBody>
      </p:sp>
    </p:spTree>
    <p:extLst>
      <p:ext uri="{BB962C8B-B14F-4D97-AF65-F5344CB8AC3E}">
        <p14:creationId xmlns:p14="http://schemas.microsoft.com/office/powerpoint/2010/main" val="117094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080" kern="1200" dirty="0" smtClean="0">
                <a:solidFill>
                  <a:schemeClr val="tx1"/>
                </a:solidFill>
                <a:effectLst/>
                <a:latin typeface="+mn-lt"/>
                <a:ea typeface="+mn-ea"/>
                <a:cs typeface="+mn-cs"/>
              </a:rPr>
              <a:t>From the detailed analysis of the 40 events involving cascading effects, propagation of effects from one system to another were identified 428 times. About half of these are from an initiating event to a first order impacts and the rest cascading effects of different orders between systems. </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 </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In this slide, all Originators (Initiating event or Originating system) are given on the y-axis and Dependencies (Impacted system) are given on the x-axis. The size of the circle represents the relative frequency of cascading effects between the systems. From the figure, it is clear that the two most frequent cascading effects in the analysed events are Power supply to Business &amp; Industry and Power supply to Public. It can also be noted that Power supply is often represented as an originating system (since this system is represented many times along the row corresponding to the Power supply on the y-axis) and seldom as a dependent system (since this system is represented only a relatively few times along the column corresponding to the Power supply on the x-axis). Further, the Public is often represented as a dependent system (i.e. the public is impacted in most of the events)  but it is also shown that quite frequently behaviour of the Public has an impact on the functioning of other systems (such as overloading telecommunication towers in the case of emergencies). From this slide it can also be concluded that many cascading effects are </a:t>
            </a:r>
            <a:r>
              <a:rPr lang="en-GB" sz="1080" i="1" kern="1200" dirty="0" smtClean="0">
                <a:solidFill>
                  <a:schemeClr val="tx1"/>
                </a:solidFill>
                <a:effectLst/>
                <a:latin typeface="+mn-lt"/>
                <a:ea typeface="+mn-ea"/>
                <a:cs typeface="+mn-cs"/>
              </a:rPr>
              <a:t>not</a:t>
            </a:r>
            <a:r>
              <a:rPr lang="en-GB" sz="1080" kern="1200" dirty="0" smtClean="0">
                <a:solidFill>
                  <a:schemeClr val="tx1"/>
                </a:solidFill>
                <a:effectLst/>
                <a:latin typeface="+mn-lt"/>
                <a:ea typeface="+mn-ea"/>
                <a:cs typeface="+mn-cs"/>
              </a:rPr>
              <a:t> represented in the data in the database, which can be explained by the fact that either there are no such relationships between real-life systems, or a sufficient number of cases has not been analysed to identify them. </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11</a:t>
            </a:fld>
            <a:endParaRPr lang="sv-SE" dirty="0"/>
          </a:p>
        </p:txBody>
      </p:sp>
    </p:spTree>
    <p:extLst>
      <p:ext uri="{BB962C8B-B14F-4D97-AF65-F5344CB8AC3E}">
        <p14:creationId xmlns:p14="http://schemas.microsoft.com/office/powerpoint/2010/main" val="266843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In this slide, the number of times each system is represented as an originating and dependent system, respectively, is illustrated. As described above, the Power supply system is the most frequent originating system while the Public was the most frequent dependent system. It can also be concluded that several of the systems are rarely represented among the 40 studied events, such as District heating, Air transportation and Sea transportation.</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12</a:t>
            </a:fld>
            <a:endParaRPr lang="sv-SE" dirty="0"/>
          </a:p>
        </p:txBody>
      </p:sp>
    </p:spTree>
    <p:extLst>
      <p:ext uri="{BB962C8B-B14F-4D97-AF65-F5344CB8AC3E}">
        <p14:creationId xmlns:p14="http://schemas.microsoft.com/office/powerpoint/2010/main" val="1855681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080" kern="1200" dirty="0" smtClean="0">
                <a:solidFill>
                  <a:schemeClr val="tx1"/>
                </a:solidFill>
                <a:effectLst/>
                <a:latin typeface="+mn-lt"/>
                <a:ea typeface="+mn-ea"/>
                <a:cs typeface="+mn-cs"/>
              </a:rPr>
              <a:t>In this slide (top), the number of systems involved in the 40 studied events is plotted against the maximum cascade order for the event. From this analysis, there appears to be a moderate positive correlation between the variables, i.e. in events with a large number of systems involved it is likely that they will also have higher order of cascading effects. In this slide (bottom left), the number of systems involved in the 40 events is plotted against the total event duration (shown in days on a logarithmic scale). From this figure, it seems that there is no clear correlation between the number of systems involved in the event and the duration, which means that it does not necessarily take longer to recover from an event with cascading effects even if many systems are involved. In this slide (bottom right), the cascade order is plotted against the total event duration. Neither does this figure show any clear correlation, i.e. it does not seem that a higher order of cascading effects leads to a longer recovery time. </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13</a:t>
            </a:fld>
            <a:endParaRPr lang="sv-SE" dirty="0"/>
          </a:p>
        </p:txBody>
      </p:sp>
    </p:spTree>
    <p:extLst>
      <p:ext uri="{BB962C8B-B14F-4D97-AF65-F5344CB8AC3E}">
        <p14:creationId xmlns:p14="http://schemas.microsoft.com/office/powerpoint/2010/main" val="197508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In this slide, the grey bars show the number of times each system has been represented in the analysed events. As can be seen from this figure, some systems are more frequently represented than others. For example, the systems Business &amp; Industry and Public are the most frequent ones, while the systems District heating, Media and Political are only represented a few times. The blue lines in the slide illustrate the system impact duration (in days on a logarithmic scale). From this analysis, it can be concluded that many systems have a mean value of impact duration around the range of one to a few hundred days (e.g. the systems Oil and gas, Education, Road transportation, Rail transportation, Agriculture, Business &amp; Industry), while there are a few systems with a significantly shorter system impact durations, ranging between approximately 1-10 days (e.g. Air transportation, Sea transportation, and Media). These result hence gives interesting and important insight on different systems ability to recover from disturbances, i.e. an indication of their resilience.</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14</a:t>
            </a:fld>
            <a:endParaRPr lang="sv-SE" dirty="0"/>
          </a:p>
        </p:txBody>
      </p:sp>
    </p:spTree>
    <p:extLst>
      <p:ext uri="{BB962C8B-B14F-4D97-AF65-F5344CB8AC3E}">
        <p14:creationId xmlns:p14="http://schemas.microsoft.com/office/powerpoint/2010/main" val="1212480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In this slide the assessment of the dependency impact level is compared with the system impact level for each system. This comparison is made in order to gain insights about the coping capacity of each system in relation to the disruption to the system they depend upon. For some systems, the dependency impact level leads to a higher system impact level, which means that these systems seem to be more sensitive to disruptions with respect to the system they depend upon (e.g. Rail transportation, Sea transportation, and Media). For other systems, the relationship seems to be the opposite, i.e. they are more resilient than the system they depend upon as the average system impact level is lower than the dependency impact (e.g. Water supply, Health care, and Education). There are also some examples of systems that seem rather neutral to disturbances in the systems they depend upon, since the average system impact level is more or less the same as the dependency impact level (e.g. Power supply, Telecommunication, and Sewage). From these results it can be concluded that the coping capacity for different systems may vary considerably, meaning that some systems are less affected by disruptions than others.</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15</a:t>
            </a:fld>
            <a:endParaRPr lang="sv-SE" dirty="0"/>
          </a:p>
        </p:txBody>
      </p:sp>
    </p:spTree>
    <p:extLst>
      <p:ext uri="{BB962C8B-B14F-4D97-AF65-F5344CB8AC3E}">
        <p14:creationId xmlns:p14="http://schemas.microsoft.com/office/powerpoint/2010/main" val="159875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This slide shows the time delay between when the initiating event started and when a specific system was affected. The figure clearly shows that many systems are impacted more or less instantaneously (see e.g. the systems Public and Environment), or within one day (see e.g. the systems Power supply and Telecommunication). It can also be noted that the system Oil and gas stands out considerably by having a significantly longer time delay than the other systems. This hence gives insights into the “window of opportunity” for taking mediating actions with respect to an initiating event happening and the time to when systems starts getting affected, which is extremely short for most systems in accordance with the data.</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16</a:t>
            </a:fld>
            <a:endParaRPr lang="sv-SE" dirty="0"/>
          </a:p>
        </p:txBody>
      </p:sp>
    </p:spTree>
    <p:extLst>
      <p:ext uri="{BB962C8B-B14F-4D97-AF65-F5344CB8AC3E}">
        <p14:creationId xmlns:p14="http://schemas.microsoft.com/office/powerpoint/2010/main" val="98179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Another interesting parameter relates to the speed of propagation from one system to another. In this slide, the time delay between when a specific system is affected in relation to when the systems it depends upon are firstly affected is given. This type of information can be used to signal “window of opportunities” for breaking chains of cascading effects and for which systems this might be possible. The figure reveals that for many systems there is very limited time delays between when the system they depend upon are affected and when effects arise in the system itself (similarly to the previous slide), e.g. for the systems Food supply, Sewage and Health care. This can be a result of a lack of, even possibility for, buffers  in these systems. For some systems, effects occur within one day, e.g. Power supply and Rail transportations, while for some other systems there are time delays up to several days, e.g. Water supply, Road transportations and Agriculture. It can also be noted that when the public is affected, the time delay is on average  slightly more than one day, e.g. meaning that mediating actions aimed at minimizing the direct impacts for the public due to failures in systems they depend upon should be deployed within a day.</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17</a:t>
            </a:fld>
            <a:endParaRPr lang="sv-SE" dirty="0"/>
          </a:p>
        </p:txBody>
      </p:sp>
    </p:spTree>
    <p:extLst>
      <p:ext uri="{BB962C8B-B14F-4D97-AF65-F5344CB8AC3E}">
        <p14:creationId xmlns:p14="http://schemas.microsoft.com/office/powerpoint/2010/main" val="333583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080" kern="1200" dirty="0" smtClean="0">
                <a:solidFill>
                  <a:schemeClr val="tx1"/>
                </a:solidFill>
                <a:effectLst/>
                <a:latin typeface="+mn-lt"/>
                <a:ea typeface="+mn-ea"/>
                <a:cs typeface="+mn-cs"/>
              </a:rPr>
              <a:t>In this slide, the impacted geographical area for the systems for each type of initiating event is given. Weather-related initiating events like hurricanes and heat waves tend to, in general, impact a larger area while some initiating events like fires or volcano eruptions tend to, in general, impact a smaller area. The figure shows a rather large variation in impacted area between different cases of landslides, fires, physical terrorism and internal failures, while for e.g. volcano eruptions, heat waves and hurricanes, the variation is significantly smaller.</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18</a:t>
            </a:fld>
            <a:endParaRPr lang="sv-SE" dirty="0"/>
          </a:p>
        </p:txBody>
      </p:sp>
    </p:spTree>
    <p:extLst>
      <p:ext uri="{BB962C8B-B14F-4D97-AF65-F5344CB8AC3E}">
        <p14:creationId xmlns:p14="http://schemas.microsoft.com/office/powerpoint/2010/main" val="1651745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080" kern="1200" dirty="0" smtClean="0">
                <a:solidFill>
                  <a:schemeClr val="tx1"/>
                </a:solidFill>
                <a:effectLst/>
                <a:latin typeface="+mn-lt"/>
                <a:ea typeface="+mn-ea"/>
                <a:cs typeface="+mn-cs"/>
              </a:rPr>
              <a:t>This slide shows the number of times the different categories and values for conditions are mitigating or aggravating the impact. The most frequently mentioned mitigating condition category is coping capacity, mostly in terms of external resources but also in terms of buffers, structural integrity and preparedness plans. Other commonly mentioned mitigating conditions is the operational state (above normal capacity), and the timing of the event (time of day and weekends). The most mentioned aggravating condition is when the operational state is below normal capacity but also when the coping capacity (buffers and external resources) was below normal. Other commonly mentioned aggravating conditions are location (the event affected a metropolitan area), timing of the event (specifically the season) and weather. Also the cause of the event has been mentioned as an aggravating condition (if the event was intentional).</a:t>
            </a:r>
            <a:endParaRPr lang="sv-SE" sz="108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19</a:t>
            </a:fld>
            <a:endParaRPr lang="sv-SE" dirty="0"/>
          </a:p>
        </p:txBody>
      </p:sp>
    </p:spTree>
    <p:extLst>
      <p:ext uri="{BB962C8B-B14F-4D97-AF65-F5344CB8AC3E}">
        <p14:creationId xmlns:p14="http://schemas.microsoft.com/office/powerpoint/2010/main" val="47564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080" kern="1200" dirty="0" smtClean="0">
                <a:solidFill>
                  <a:schemeClr val="tx1"/>
                </a:solidFill>
                <a:effectLst/>
                <a:latin typeface="+mn-lt"/>
                <a:ea typeface="+mn-ea"/>
                <a:cs typeface="+mn-cs"/>
              </a:rPr>
              <a:t>Many systems in society that provide us with fundamental functions and services, such as power supply, transportation, health care and communication systems, have become increasingly interconnected. While this growing dependency between different societal functions has given rise to more efficient services, it has also introduced new types of vulnerabilities. In particular, these mutual dependencies (also called interdependencies) between different systems mean that a failure in one system may cascade to other systems, giving rise to overall consequences which may be more severe than those associated with the initially affected system alone. In order to improve the emergency response to incidents involving cascading effects, knowledge and understanding of the way cascading effects propagate between different systems in society, and how these types of events give rise to negative consequences, are crucial.</a:t>
            </a:r>
            <a:r>
              <a:rPr lang="sv-SE" dirty="0" smtClean="0">
                <a:effectLst/>
              </a:rPr>
              <a:t> </a:t>
            </a:r>
            <a:endParaRPr lang="sv-SE" dirty="0"/>
          </a:p>
        </p:txBody>
      </p:sp>
      <p:sp>
        <p:nvSpPr>
          <p:cNvPr id="4" name="Platshållare för bildnummer 3"/>
          <p:cNvSpPr>
            <a:spLocks noGrp="1"/>
          </p:cNvSpPr>
          <p:nvPr>
            <p:ph type="sldNum" sz="quarter" idx="10"/>
          </p:nvPr>
        </p:nvSpPr>
        <p:spPr/>
        <p:txBody>
          <a:bodyPr/>
          <a:lstStyle/>
          <a:p>
            <a:fld id="{C49A4125-26CD-4450-8042-9CBD15FB7312}" type="slidenum">
              <a:rPr lang="sv-SE" smtClean="0"/>
              <a:pPr/>
              <a:t>2</a:t>
            </a:fld>
            <a:endParaRPr lang="sv-SE" dirty="0"/>
          </a:p>
        </p:txBody>
      </p:sp>
    </p:spTree>
    <p:extLst>
      <p:ext uri="{BB962C8B-B14F-4D97-AF65-F5344CB8AC3E}">
        <p14:creationId xmlns:p14="http://schemas.microsoft.com/office/powerpoint/2010/main" val="13296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080" kern="1200" dirty="0" smtClean="0">
                <a:solidFill>
                  <a:schemeClr val="tx1"/>
                </a:solidFill>
                <a:effectLst/>
                <a:latin typeface="+mn-lt"/>
                <a:ea typeface="+mn-ea"/>
                <a:cs typeface="+mn-cs"/>
              </a:rPr>
              <a:t>This presentation has summarised conclusions about the nature, processes and patterns of cascading effects. This information was compiled through detailed case studies of 40 past events involving cascading effects, where data was gathered from existing written material in terms of scientific publications, official reports, investigations and media reports. The compiled data contains a significant amount of information from each of the 40 studied past events, including for example information about affected geographical area, time start, time end, cascade order, conditions, impact level, dependency type and dependency characteristics for each impacted system in the event. From the initial analyses of this data, interesting conclusions have been drawn, such as the frequency of propagation of cascading effects between different systems, the frequency of various systems as originating and impacted system, respectively, the duration, cascade order, impacted area, time delays, and much more.  This information is highly relevant as a basis for increased understanding of the nature and of cascading effects and how to respond to these events. From the data analysed, it can be concluded that: </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 </a:t>
            </a:r>
            <a:endParaRPr lang="sv-SE" sz="1080" kern="1200" dirty="0" smtClean="0">
              <a:solidFill>
                <a:schemeClr val="tx1"/>
              </a:solidFill>
              <a:effectLst/>
              <a:latin typeface="+mn-lt"/>
              <a:ea typeface="+mn-ea"/>
              <a:cs typeface="+mn-cs"/>
            </a:endParaRPr>
          </a:p>
          <a:p>
            <a:pPr marL="171450" lvl="0" indent="-171450">
              <a:buFontTx/>
              <a:buChar char="-"/>
            </a:pPr>
            <a:r>
              <a:rPr lang="en-GB" sz="1080" kern="1200" dirty="0" smtClean="0">
                <a:solidFill>
                  <a:schemeClr val="tx1"/>
                </a:solidFill>
                <a:effectLst/>
                <a:latin typeface="+mn-lt"/>
                <a:ea typeface="+mn-ea"/>
                <a:cs typeface="+mn-cs"/>
              </a:rPr>
              <a:t>Cascading effects most frequently occur from the system category Power supply to Business &amp; Industry and from the system category Power supply to the Public. Power supply is often represented as an originator and Public is often a dependent</a:t>
            </a:r>
            <a:r>
              <a:rPr lang="en-GB" sz="1080" kern="1200" baseline="0" dirty="0" smtClean="0">
                <a:solidFill>
                  <a:schemeClr val="tx1"/>
                </a:solidFill>
                <a:effectLst/>
                <a:latin typeface="+mn-lt"/>
                <a:ea typeface="+mn-ea"/>
                <a:cs typeface="+mn-cs"/>
              </a:rPr>
              <a:t> system</a:t>
            </a:r>
            <a:r>
              <a:rPr lang="en-GB" sz="1080" kern="1200" dirty="0" smtClean="0">
                <a:solidFill>
                  <a:schemeClr val="tx1"/>
                </a:solidFill>
                <a:effectLst/>
                <a:latin typeface="+mn-lt"/>
                <a:ea typeface="+mn-ea"/>
                <a:cs typeface="+mn-cs"/>
              </a:rPr>
              <a:t> (i.e. an impacted system). </a:t>
            </a:r>
            <a:endParaRPr lang="sv-SE" sz="1080" kern="1200" dirty="0" smtClean="0">
              <a:solidFill>
                <a:schemeClr val="tx1"/>
              </a:solidFill>
              <a:effectLst/>
              <a:latin typeface="+mn-lt"/>
              <a:ea typeface="+mn-ea"/>
              <a:cs typeface="+mn-cs"/>
            </a:endParaRPr>
          </a:p>
          <a:p>
            <a:pPr marL="171450" lvl="0" indent="-171450">
              <a:buFontTx/>
              <a:buChar char="-"/>
            </a:pPr>
            <a:r>
              <a:rPr lang="en-GB" sz="1080" kern="1200" dirty="0" smtClean="0">
                <a:solidFill>
                  <a:schemeClr val="tx1"/>
                </a:solidFill>
                <a:effectLst/>
                <a:latin typeface="+mn-lt"/>
                <a:ea typeface="+mn-ea"/>
                <a:cs typeface="+mn-cs"/>
              </a:rPr>
              <a:t>In events with a large number of systems involved it is likely that they will also have higher order of cascading effects (although there is not a strong correlation). </a:t>
            </a:r>
          </a:p>
          <a:p>
            <a:pPr marL="171450" lvl="0" indent="-171450">
              <a:buFontTx/>
              <a:buChar char="-"/>
            </a:pPr>
            <a:r>
              <a:rPr lang="en-GB" sz="1080" kern="1200" dirty="0" smtClean="0">
                <a:solidFill>
                  <a:schemeClr val="tx1"/>
                </a:solidFill>
                <a:effectLst/>
                <a:latin typeface="+mn-lt"/>
                <a:ea typeface="+mn-ea"/>
                <a:cs typeface="+mn-cs"/>
              </a:rPr>
              <a:t>Further, it seems that there is no clear correlation between the number of systems involved in the event and the duration, which means that it does not necessarily take longer to recover from an event where many systems are involved.</a:t>
            </a:r>
            <a:endParaRPr lang="sv-SE"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20</a:t>
            </a:fld>
            <a:endParaRPr lang="sv-SE" dirty="0"/>
          </a:p>
        </p:txBody>
      </p:sp>
    </p:spTree>
    <p:extLst>
      <p:ext uri="{BB962C8B-B14F-4D97-AF65-F5344CB8AC3E}">
        <p14:creationId xmlns:p14="http://schemas.microsoft.com/office/powerpoint/2010/main" val="871410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822960" rtl="0" eaLnBrk="1" fontAlgn="auto" latinLnBrk="0" hangingPunct="1">
              <a:lnSpc>
                <a:spcPct val="100000"/>
              </a:lnSpc>
              <a:spcBef>
                <a:spcPts val="0"/>
              </a:spcBef>
              <a:spcAft>
                <a:spcPts val="0"/>
              </a:spcAft>
              <a:buClrTx/>
              <a:buSzTx/>
              <a:buFontTx/>
              <a:buChar char="-"/>
              <a:tabLst/>
              <a:defRPr/>
            </a:pPr>
            <a:r>
              <a:rPr lang="en-GB" sz="1080" kern="1200" dirty="0" smtClean="0">
                <a:solidFill>
                  <a:schemeClr val="tx1"/>
                </a:solidFill>
                <a:effectLst/>
                <a:latin typeface="+mn-lt"/>
                <a:ea typeface="+mn-ea"/>
                <a:cs typeface="+mn-cs"/>
              </a:rPr>
              <a:t>For many systems, there is very limited time between when the system they depend upon are affected and when effects arise in the system itself, e.g. for the systems Food supply, Sewage and Health care (i.e. might signal a lack of buffers for these systems). </a:t>
            </a:r>
          </a:p>
          <a:p>
            <a:pPr marL="171450" lvl="0" indent="-171450">
              <a:buFontTx/>
              <a:buChar char="-"/>
            </a:pPr>
            <a:r>
              <a:rPr lang="en-GB" sz="1080" kern="1200" dirty="0" smtClean="0">
                <a:solidFill>
                  <a:schemeClr val="tx1"/>
                </a:solidFill>
                <a:effectLst/>
                <a:latin typeface="+mn-lt"/>
                <a:ea typeface="+mn-ea"/>
                <a:cs typeface="+mn-cs"/>
              </a:rPr>
              <a:t>Some systems seem to be more sensitive to disruptions with respect to the system they depend upon (e.g. Rail transportation, Sea transportation, and Media). </a:t>
            </a:r>
          </a:p>
          <a:p>
            <a:pPr marL="171450" lvl="0" indent="-171450">
              <a:buFontTx/>
              <a:buChar char="-"/>
            </a:pPr>
            <a:r>
              <a:rPr lang="en-GB" sz="1080" kern="1200" dirty="0" smtClean="0">
                <a:solidFill>
                  <a:schemeClr val="tx1"/>
                </a:solidFill>
                <a:effectLst/>
                <a:latin typeface="+mn-lt"/>
                <a:ea typeface="+mn-ea"/>
                <a:cs typeface="+mn-cs"/>
              </a:rPr>
              <a:t>For other systems, the relationship seems to be the opposite, i.e. they are more resilient than the system they depend upon as the average system impact level is lower than the dependency impact (e.g. Water supply, Health care, and Education).</a:t>
            </a:r>
            <a:endParaRPr lang="sv-SE"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21</a:t>
            </a:fld>
            <a:endParaRPr lang="sv-SE" dirty="0"/>
          </a:p>
        </p:txBody>
      </p:sp>
    </p:spTree>
    <p:extLst>
      <p:ext uri="{BB962C8B-B14F-4D97-AF65-F5344CB8AC3E}">
        <p14:creationId xmlns:p14="http://schemas.microsoft.com/office/powerpoint/2010/main" val="1801897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Tx/>
              <a:buChar char="-"/>
            </a:pPr>
            <a:r>
              <a:rPr lang="en-GB" sz="1080" kern="1200" dirty="0" smtClean="0">
                <a:solidFill>
                  <a:schemeClr val="tx1"/>
                </a:solidFill>
                <a:effectLst/>
                <a:latin typeface="+mn-lt"/>
                <a:ea typeface="+mn-ea"/>
                <a:cs typeface="+mn-cs"/>
              </a:rPr>
              <a:t>Many systems are impacted instantaneously after the start of an initiating event (e.g. the systems Public and Environment), or within one day (e.g. the systems Power supply and Telecommunication) </a:t>
            </a:r>
          </a:p>
          <a:p>
            <a:pPr marL="171450" lvl="0" indent="-171450">
              <a:buFontTx/>
              <a:buChar char="-"/>
            </a:pPr>
            <a:r>
              <a:rPr lang="en-GB" sz="1080" kern="1200" dirty="0" smtClean="0">
                <a:solidFill>
                  <a:schemeClr val="tx1"/>
                </a:solidFill>
                <a:effectLst/>
                <a:latin typeface="+mn-lt"/>
                <a:ea typeface="+mn-ea"/>
                <a:cs typeface="+mn-cs"/>
              </a:rPr>
              <a:t>This</a:t>
            </a:r>
            <a:r>
              <a:rPr lang="en-GB" sz="1080" kern="1200" baseline="0" dirty="0" smtClean="0">
                <a:solidFill>
                  <a:schemeClr val="tx1"/>
                </a:solidFill>
                <a:effectLst/>
                <a:latin typeface="+mn-lt"/>
                <a:ea typeface="+mn-ea"/>
                <a:cs typeface="+mn-cs"/>
              </a:rPr>
              <a:t> </a:t>
            </a:r>
            <a:r>
              <a:rPr lang="en-GB" sz="1080" kern="1200" dirty="0" smtClean="0">
                <a:solidFill>
                  <a:schemeClr val="tx1"/>
                </a:solidFill>
                <a:effectLst/>
                <a:latin typeface="+mn-lt"/>
                <a:ea typeface="+mn-ea"/>
                <a:cs typeface="+mn-cs"/>
              </a:rPr>
              <a:t>leads to the conclusion that there is generally only a small time window of opportunity for taking action to remedy the effects of initiating events. </a:t>
            </a:r>
            <a:endParaRPr lang="sv-SE" sz="1080" kern="1200" dirty="0" smtClean="0">
              <a:solidFill>
                <a:schemeClr val="tx1"/>
              </a:solidFill>
              <a:effectLst/>
              <a:latin typeface="+mn-lt"/>
              <a:ea typeface="+mn-ea"/>
              <a:cs typeface="+mn-cs"/>
            </a:endParaRPr>
          </a:p>
          <a:p>
            <a:pPr marL="171450" lvl="0" indent="-171450">
              <a:buFontTx/>
              <a:buChar char="-"/>
            </a:pPr>
            <a:r>
              <a:rPr lang="en-GB" sz="1080" kern="1200" dirty="0" smtClean="0">
                <a:solidFill>
                  <a:schemeClr val="tx1"/>
                </a:solidFill>
                <a:effectLst/>
                <a:latin typeface="+mn-lt"/>
                <a:ea typeface="+mn-ea"/>
                <a:cs typeface="+mn-cs"/>
              </a:rPr>
              <a:t>For many systems, there is very limited time delays between when the system they depend upon are affected and when effects arise in the system itself, e.g. for the systems Food</a:t>
            </a:r>
          </a:p>
          <a:p>
            <a:pPr marL="171450" marR="0" lvl="0" indent="-171450" algn="l" defTabSz="822960" rtl="0" eaLnBrk="1" fontAlgn="auto" latinLnBrk="0" hangingPunct="1">
              <a:lnSpc>
                <a:spcPct val="100000"/>
              </a:lnSpc>
              <a:spcBef>
                <a:spcPts val="0"/>
              </a:spcBef>
              <a:spcAft>
                <a:spcPts val="0"/>
              </a:spcAft>
              <a:buClrTx/>
              <a:buSzTx/>
              <a:buFontTx/>
              <a:buChar char="-"/>
              <a:tabLst/>
              <a:defRPr/>
            </a:pPr>
            <a:r>
              <a:rPr lang="en-GB" sz="1080" kern="1200" dirty="0" smtClean="0">
                <a:solidFill>
                  <a:schemeClr val="tx1"/>
                </a:solidFill>
                <a:effectLst/>
                <a:latin typeface="+mn-lt"/>
                <a:ea typeface="+mn-ea"/>
                <a:cs typeface="+mn-cs"/>
              </a:rPr>
              <a:t>For some systems, effects occur within one day, e.g. Power supply and Rail transportations, while for some other systems there are time delays up to several days, e.g. Water supply. This type of information can be used to signal “window of opportunities” for breaking chains of cascading effects and for which systems this might be possible.</a:t>
            </a: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22</a:t>
            </a:fld>
            <a:endParaRPr lang="sv-SE" dirty="0"/>
          </a:p>
        </p:txBody>
      </p:sp>
    </p:spTree>
    <p:extLst>
      <p:ext uri="{BB962C8B-B14F-4D97-AF65-F5344CB8AC3E}">
        <p14:creationId xmlns:p14="http://schemas.microsoft.com/office/powerpoint/2010/main" val="843249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Tx/>
              <a:buChar char="-"/>
            </a:pPr>
            <a:r>
              <a:rPr lang="en-GB" sz="1080" kern="1200" dirty="0" smtClean="0">
                <a:solidFill>
                  <a:schemeClr val="tx1"/>
                </a:solidFill>
                <a:effectLst/>
                <a:latin typeface="+mn-lt"/>
                <a:ea typeface="+mn-ea"/>
                <a:cs typeface="+mn-cs"/>
              </a:rPr>
              <a:t>Weather-related initiating events like hurricanes and heat waves tend to, in general, impact a larger area while some initiating events like fires or volcano eruptions tend to, in general, impact a smaller area.</a:t>
            </a:r>
            <a:endParaRPr lang="sv-SE" sz="1080" kern="1200" dirty="0" smtClean="0">
              <a:solidFill>
                <a:schemeClr val="tx1"/>
              </a:solidFill>
              <a:effectLst/>
              <a:latin typeface="+mn-lt"/>
              <a:ea typeface="+mn-ea"/>
              <a:cs typeface="+mn-cs"/>
            </a:endParaRPr>
          </a:p>
          <a:p>
            <a:pPr marL="171450" lvl="0" indent="-171450">
              <a:buFontTx/>
              <a:buChar char="-"/>
            </a:pPr>
            <a:r>
              <a:rPr lang="en-GB" sz="1080" kern="1200" dirty="0" smtClean="0">
                <a:solidFill>
                  <a:schemeClr val="tx1"/>
                </a:solidFill>
                <a:effectLst/>
                <a:latin typeface="+mn-lt"/>
                <a:ea typeface="+mn-ea"/>
                <a:cs typeface="+mn-cs"/>
              </a:rPr>
              <a:t>The most frequent mitigating condition category is coping capacity, mostly in terms of external resources but also in terms of buffers, structural integrity and preparedness plans. Other commonly mitigating conditions is the operational state (above normal capacity), and the timing of the event (time of day and weekends). The most mentioned aggravating condition is when the operational state is below normal capacity but also when the coping capacity (buffers and external resources) was below normal.</a:t>
            </a:r>
            <a:endParaRPr lang="sv-SE"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23</a:t>
            </a:fld>
            <a:endParaRPr lang="sv-SE" dirty="0"/>
          </a:p>
        </p:txBody>
      </p:sp>
    </p:spTree>
    <p:extLst>
      <p:ext uri="{BB962C8B-B14F-4D97-AF65-F5344CB8AC3E}">
        <p14:creationId xmlns:p14="http://schemas.microsoft.com/office/powerpoint/2010/main" val="145823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080" kern="1200" dirty="0" smtClean="0">
                <a:solidFill>
                  <a:schemeClr val="tx1"/>
                </a:solidFill>
                <a:effectLst/>
                <a:latin typeface="+mn-lt"/>
                <a:ea typeface="+mn-ea"/>
                <a:cs typeface="+mn-cs"/>
              </a:rPr>
              <a:t>A simple example can be used to explain the main features of this definition. First of all, an initiating event of some sort must occur that affects one or several systems. This initiating event may for example be a fire in a power station. While this event in itself may result in direct economic consequences and impacts on the power system, it does not per se give rise to cascading effects unless other systems or functions are affected by the degraded function of the power system. However, when the fire in the power station in the end causes failures in railway transport, it is clear that cascading effects have occurred. This is due to the existence of a dependency between the power system and the railway system (first part of the definition), here in form of the railway systems dependence of the power system for its traction power. The combined impacts of the consequences arising in the two systems are clearly greater than the impacts of the initial fire itself, for example resulting in trains not arriving on time, etc. (second part of the definition). Finally, in order to manage this type of event, it is not sufficient with first responders extinguishing the fire, but also infrastructure providers ability to manage the consequences arising in the power system and the transport system. In this way, multiple stakeholders and responders are involved, which is highlighted in the definition above (third part of the definition). This example can be presented in a more generic form by using [FIGURE IN THE NEXT SLIDE]</a:t>
            </a:r>
            <a:endParaRPr lang="sv-SE" dirty="0"/>
          </a:p>
        </p:txBody>
      </p:sp>
      <p:sp>
        <p:nvSpPr>
          <p:cNvPr id="4" name="Platshållare för bildnummer 3"/>
          <p:cNvSpPr>
            <a:spLocks noGrp="1"/>
          </p:cNvSpPr>
          <p:nvPr>
            <p:ph type="sldNum" sz="quarter" idx="10"/>
          </p:nvPr>
        </p:nvSpPr>
        <p:spPr/>
        <p:txBody>
          <a:bodyPr/>
          <a:lstStyle/>
          <a:p>
            <a:fld id="{C49A4125-26CD-4450-8042-9CBD15FB7312}" type="slidenum">
              <a:rPr lang="sv-SE" smtClean="0"/>
              <a:pPr/>
              <a:t>3</a:t>
            </a:fld>
            <a:endParaRPr lang="sv-SE" dirty="0"/>
          </a:p>
        </p:txBody>
      </p:sp>
    </p:spTree>
    <p:extLst>
      <p:ext uri="{BB962C8B-B14F-4D97-AF65-F5344CB8AC3E}">
        <p14:creationId xmlns:p14="http://schemas.microsoft.com/office/powerpoint/2010/main" val="116242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From</a:t>
            </a:r>
            <a:r>
              <a:rPr lang="en-GB" sz="1080" kern="1200" baseline="0" dirty="0" smtClean="0">
                <a:solidFill>
                  <a:schemeClr val="tx1"/>
                </a:solidFill>
                <a:effectLst/>
                <a:latin typeface="+mn-lt"/>
                <a:ea typeface="+mn-ea"/>
                <a:cs typeface="+mn-cs"/>
              </a:rPr>
              <a:t> this conceptual figure, </a:t>
            </a:r>
            <a:r>
              <a:rPr lang="en-GB" sz="1080" kern="1200" dirty="0" smtClean="0">
                <a:solidFill>
                  <a:schemeClr val="tx1"/>
                </a:solidFill>
                <a:effectLst/>
                <a:latin typeface="+mn-lt"/>
                <a:ea typeface="+mn-ea"/>
                <a:cs typeface="+mn-cs"/>
              </a:rPr>
              <a:t>it can be seen that an initiating event may affect one or several systems (System 1 and System 2). These are referred to as the originating systems. This event could be, for example, a natural event such as an earthquake, an accidental event such as an explosion, or an internal system failure such as malfunctioning of a technical component Due to dependencies to other systems, cascading effects may arise when impacts arise in other systems (Systems 3, 4, and 5). Returning to the example above, the initiating event may be a fire in a power station happening in the Power system (the originating system called System 1 in the figure). Cascading effects arise due to a dependency between the Power system and the Railway system (the dependent system called System 3 in the figure). If this impacted system gives rise to additional impacts to other system, there is a continuation of the cascading effect. The first resulting effects from directly impacted systems from the initiating event to dependent systems are defined as “first-order cascading effects”. If this line of propagation continues, second, third, etc. order cascading effects arise.</a:t>
            </a:r>
            <a:endParaRPr lang="sv-SE" sz="108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9A4125-26CD-4450-8042-9CBD15FB7312}" type="slidenum">
              <a:rPr lang="sv-SE" smtClean="0"/>
              <a:pPr/>
              <a:t>4</a:t>
            </a:fld>
            <a:endParaRPr lang="sv-SE" dirty="0"/>
          </a:p>
        </p:txBody>
      </p:sp>
    </p:spTree>
    <p:extLst>
      <p:ext uri="{BB962C8B-B14F-4D97-AF65-F5344CB8AC3E}">
        <p14:creationId xmlns:p14="http://schemas.microsoft.com/office/powerpoint/2010/main" val="149149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Central to the above conceptual model [PREVIOUS SLIDE]  is the ability to delineate systems and system boundaries. Here we are utilizing the categorization of different types of societal functions into sectors that exist in most countries, e.g. the health care sector or transport sector, to represent a system. These sectors are normally governed by governmental sector authorities and with their specific regulations. This way of defining systems, and associated boundaries, is a practical way of addressing the issue of what constitutes a system. Here we define a total of 22 different types of systems, which together should be considered to cover all types of necessary societal functions in a society. </a:t>
            </a:r>
            <a:endParaRPr lang="sv-SE" dirty="0"/>
          </a:p>
        </p:txBody>
      </p:sp>
      <p:sp>
        <p:nvSpPr>
          <p:cNvPr id="4" name="Platshållare för bildnummer 3"/>
          <p:cNvSpPr>
            <a:spLocks noGrp="1"/>
          </p:cNvSpPr>
          <p:nvPr>
            <p:ph type="sldNum" sz="quarter" idx="10"/>
          </p:nvPr>
        </p:nvSpPr>
        <p:spPr/>
        <p:txBody>
          <a:bodyPr/>
          <a:lstStyle/>
          <a:p>
            <a:fld id="{C49A4125-26CD-4450-8042-9CBD15FB7312}" type="slidenum">
              <a:rPr lang="sv-SE" smtClean="0"/>
              <a:pPr/>
              <a:t>5</a:t>
            </a:fld>
            <a:endParaRPr lang="sv-SE" dirty="0"/>
          </a:p>
        </p:txBody>
      </p:sp>
    </p:spTree>
    <p:extLst>
      <p:ext uri="{BB962C8B-B14F-4D97-AF65-F5344CB8AC3E}">
        <p14:creationId xmlns:p14="http://schemas.microsoft.com/office/powerpoint/2010/main" val="29402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C49A4125-26CD-4450-8042-9CBD15FB7312}" type="slidenum">
              <a:rPr lang="sv-SE" smtClean="0"/>
              <a:pPr/>
              <a:t>6</a:t>
            </a:fld>
            <a:endParaRPr lang="sv-SE" dirty="0"/>
          </a:p>
        </p:txBody>
      </p:sp>
    </p:spTree>
    <p:extLst>
      <p:ext uri="{BB962C8B-B14F-4D97-AF65-F5344CB8AC3E}">
        <p14:creationId xmlns:p14="http://schemas.microsoft.com/office/powerpoint/2010/main" val="125647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As mentioned in the introduction, an important way of improving the response to incidents involving cascading effects is to learn from such events that have occurred in the past, which is facilitated by a using a structured approach for collecting and analysing data. </a:t>
            </a:r>
          </a:p>
          <a:p>
            <a:pPr marL="0" marR="0" indent="0" algn="l" defTabSz="822960" rtl="0" eaLnBrk="1" fontAlgn="auto" latinLnBrk="0" hangingPunct="1">
              <a:lnSpc>
                <a:spcPct val="100000"/>
              </a:lnSpc>
              <a:spcBef>
                <a:spcPts val="0"/>
              </a:spcBef>
              <a:spcAft>
                <a:spcPts val="0"/>
              </a:spcAft>
              <a:buClrTx/>
              <a:buSzTx/>
              <a:buFontTx/>
              <a:buNone/>
              <a:tabLst/>
              <a:defRPr/>
            </a:pPr>
            <a:endParaRPr lang="en-GB"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The method incorporates the key concepts and the conceptual model described in the previous slides. The purpose of the method is to enable systematic descriptions of key characteristics of cascading effects in past events among a broad variety of societal actors constituting the different systems. Further, the method also supports describing circumstances that affected how the cascading effect developed, termed mitigating or aggravating conditions. These types of conditions play an important role as they enable the extrapolation and generalization of the findings from one context to another, which is important in order for knowledge of past events to be useful as decision support in future events. These descriptive accounts can then be used to analyse cascading effects, both by analysing individual events involving cascading effects and by analysing general patterns across different events. The results from such analyses can then e.g. be used for predictive analyses and/or integrated in decision support tools.</a:t>
            </a:r>
          </a:p>
          <a:p>
            <a:pPr marL="0" marR="0" indent="0" algn="l" defTabSz="822960" rtl="0" eaLnBrk="1" fontAlgn="auto" latinLnBrk="0" hangingPunct="1">
              <a:lnSpc>
                <a:spcPct val="100000"/>
              </a:lnSpc>
              <a:spcBef>
                <a:spcPts val="0"/>
              </a:spcBef>
              <a:spcAft>
                <a:spcPts val="0"/>
              </a:spcAft>
              <a:buClrTx/>
              <a:buSzTx/>
              <a:buFontTx/>
              <a:buNone/>
              <a:tabLst/>
              <a:defRPr/>
            </a:pPr>
            <a:endParaRPr lang="en-GB"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The method consists of carrying out three different steps with respect to the identification of cascading effects. The three main steps of the method are: </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Step 1 – Identify Impacted Systems</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Step 2 – Describe Dependency Impacts</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Step 3 – Describe System Impacts.</a:t>
            </a:r>
          </a:p>
          <a:p>
            <a:endParaRPr lang="en-GB" sz="1080" kern="1200" dirty="0" smtClean="0">
              <a:solidFill>
                <a:schemeClr val="tx1"/>
              </a:solidFill>
              <a:effectLst/>
              <a:latin typeface="+mn-lt"/>
              <a:ea typeface="+mn-ea"/>
              <a:cs typeface="+mn-cs"/>
            </a:endParaRPr>
          </a:p>
          <a:p>
            <a:r>
              <a:rPr lang="sv-SE" sz="1080" u="sng" kern="1200" dirty="0" smtClean="0">
                <a:solidFill>
                  <a:schemeClr val="tx1"/>
                </a:solidFill>
                <a:effectLst/>
                <a:latin typeface="+mn-lt"/>
                <a:ea typeface="+mn-ea"/>
                <a:cs typeface="+mn-cs"/>
              </a:rPr>
              <a:t>Step 1:</a:t>
            </a:r>
          </a:p>
          <a:p>
            <a:r>
              <a:rPr lang="en-GB" sz="1080" kern="1200" dirty="0" smtClean="0">
                <a:solidFill>
                  <a:schemeClr val="tx1"/>
                </a:solidFill>
                <a:effectLst/>
                <a:latin typeface="+mn-lt"/>
                <a:ea typeface="+mn-ea"/>
                <a:cs typeface="+mn-cs"/>
              </a:rPr>
              <a:t>The first step of the method constitutes identifying systems that have been impacted, either by the initiating event or through dependencies to one or several originating systems, which have been impacted in an earlier cascade order. In addition, systems that could have been impacted due to some specific and traceable conditions are also identified, i.e. keeping track of potential effects.</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 </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A single system may be influenced several times as it can be affected in several different stages of an event. For example, a certain system could be affected directly by the initiating event; but also indirectly through cascading effects due to a dependency to another system. The impacts might also be very diverse, for example a system may be struck by one type of impact on short-term but another type of impact on long-term, or having one type of impact locally and another type of impact nationally. Hence, when there are different dependencies leading to different impacts for a given system, Dependency and System impacts (Steps 2-3) will be described several times for that system. In practice, this step (and the following) are conducted for each system. </a:t>
            </a:r>
            <a:endParaRPr lang="sv-SE"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endParaRPr lang="en-GB"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r>
              <a:rPr lang="sv-SE" sz="1080" u="sng" kern="1200" dirty="0" smtClean="0">
                <a:solidFill>
                  <a:schemeClr val="tx1"/>
                </a:solidFill>
                <a:effectLst/>
                <a:latin typeface="+mn-lt"/>
                <a:ea typeface="+mn-ea"/>
                <a:cs typeface="+mn-cs"/>
              </a:rPr>
              <a:t>Step 2:</a:t>
            </a:r>
          </a:p>
          <a:p>
            <a:r>
              <a:rPr lang="en-GB" sz="1080" kern="1200" dirty="0" smtClean="0">
                <a:solidFill>
                  <a:schemeClr val="tx1"/>
                </a:solidFill>
                <a:effectLst/>
                <a:latin typeface="+mn-lt"/>
                <a:ea typeface="+mn-ea"/>
                <a:cs typeface="+mn-cs"/>
              </a:rPr>
              <a:t>The second step of the method is to describe the Dependency Impact for each impacted system with the purpose to get an understanding of how, and to what extent, a system is exposed to strain when a system on which it depends has been impacted. If there are multiple dependencies that affect a system (which for example would be the case when a combined failure in both rail and road transportation gives rise to a severe impact on fuel distribution), the dependency impacts are described separately. The impact is described from four different perspectives.</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 </a:t>
            </a:r>
            <a:endParaRPr lang="sv-SE" sz="1080" kern="1200" dirty="0" smtClean="0">
              <a:solidFill>
                <a:schemeClr val="tx1"/>
              </a:solidFill>
              <a:effectLst/>
              <a:latin typeface="+mn-lt"/>
              <a:ea typeface="+mn-ea"/>
              <a:cs typeface="+mn-cs"/>
            </a:endParaRPr>
          </a:p>
          <a:p>
            <a:r>
              <a:rPr lang="en-GB" sz="1080" b="1" kern="1200" dirty="0" smtClean="0">
                <a:solidFill>
                  <a:schemeClr val="tx1"/>
                </a:solidFill>
                <a:effectLst/>
                <a:latin typeface="+mn-lt"/>
                <a:ea typeface="+mn-ea"/>
                <a:cs typeface="+mn-cs"/>
              </a:rPr>
              <a:t>Dependency consequences</a:t>
            </a:r>
            <a:r>
              <a:rPr lang="en-GB" sz="1080" kern="1200" dirty="0" smtClean="0">
                <a:solidFill>
                  <a:schemeClr val="tx1"/>
                </a:solidFill>
                <a:effectLst/>
                <a:latin typeface="+mn-lt"/>
                <a:ea typeface="+mn-ea"/>
                <a:cs typeface="+mn-cs"/>
              </a:rPr>
              <a:t> are used to describe the type of and the magnitude of the consequences due to the dependency (or dependencies). </a:t>
            </a:r>
            <a:r>
              <a:rPr lang="en-GB" sz="1080" b="1" kern="1200" dirty="0" smtClean="0">
                <a:solidFill>
                  <a:schemeClr val="tx1"/>
                </a:solidFill>
                <a:effectLst/>
                <a:latin typeface="+mn-lt"/>
                <a:ea typeface="+mn-ea"/>
                <a:cs typeface="+mn-cs"/>
              </a:rPr>
              <a:t>Dependency characteristics </a:t>
            </a:r>
            <a:r>
              <a:rPr lang="en-GB" sz="1080" kern="1200" dirty="0" smtClean="0">
                <a:solidFill>
                  <a:schemeClr val="tx1"/>
                </a:solidFill>
                <a:effectLst/>
                <a:latin typeface="+mn-lt"/>
                <a:ea typeface="+mn-ea"/>
                <a:cs typeface="+mn-cs"/>
              </a:rPr>
              <a:t>contribute to the understanding of the nature and mechanism of the dependencies. This in turn may be important for decision-making at a strategic level when considering how to respond to or manage events that involve or may involve cascading effects. </a:t>
            </a:r>
            <a:r>
              <a:rPr lang="en-GB" sz="1080" b="1" kern="1200" dirty="0" smtClean="0">
                <a:solidFill>
                  <a:schemeClr val="tx1"/>
                </a:solidFill>
                <a:effectLst/>
                <a:latin typeface="+mn-lt"/>
                <a:ea typeface="+mn-ea"/>
                <a:cs typeface="+mn-cs"/>
              </a:rPr>
              <a:t>Dependency conditions</a:t>
            </a:r>
            <a:r>
              <a:rPr lang="en-GB" sz="1080" kern="1200" dirty="0" smtClean="0">
                <a:solidFill>
                  <a:schemeClr val="tx1"/>
                </a:solidFill>
                <a:effectLst/>
                <a:latin typeface="+mn-lt"/>
                <a:ea typeface="+mn-ea"/>
                <a:cs typeface="+mn-cs"/>
              </a:rPr>
              <a:t> are Conditions that significantly either aggravate or mitigate impacts in order to be able to generalise the information gathered and to extrapolate it to other contexts. For example, if the same event would occur during another time of the year; is it likely that it will lead to similar types of impacts or will it be more or less serious? </a:t>
            </a:r>
            <a:r>
              <a:rPr lang="en-GB" sz="1080" b="1" kern="1200" dirty="0" smtClean="0">
                <a:solidFill>
                  <a:schemeClr val="tx1"/>
                </a:solidFill>
                <a:effectLst/>
                <a:latin typeface="+mn-lt"/>
                <a:ea typeface="+mn-ea"/>
                <a:cs typeface="+mn-cs"/>
              </a:rPr>
              <a:t>Dependency Impact Level </a:t>
            </a:r>
            <a:r>
              <a:rPr lang="en-GB" sz="1080" kern="1200" dirty="0" smtClean="0">
                <a:solidFill>
                  <a:schemeClr val="tx1"/>
                </a:solidFill>
                <a:effectLst/>
                <a:latin typeface="+mn-lt"/>
                <a:ea typeface="+mn-ea"/>
                <a:cs typeface="+mn-cs"/>
              </a:rPr>
              <a:t>is a measure of the extent of the dependency impact. It is, admittedly, to some extent a rough judgment made by the analyst, but it is argued to be useful when subsequently analysing and modelling cascading effects. For example, in order to get a sense of whether a relatively small system impact in one system gives rise to very large subsequent dependency impacts on other systems; or whether a rather small dependency impact may give rise to large system impacts for some systems.</a:t>
            </a:r>
          </a:p>
          <a:p>
            <a:pPr marL="0" marR="0" indent="0" algn="l" defTabSz="822960" rtl="0" eaLnBrk="1" fontAlgn="auto" latinLnBrk="0" hangingPunct="1">
              <a:lnSpc>
                <a:spcPct val="100000"/>
              </a:lnSpc>
              <a:spcBef>
                <a:spcPts val="0"/>
              </a:spcBef>
              <a:spcAft>
                <a:spcPts val="0"/>
              </a:spcAft>
              <a:buClrTx/>
              <a:buSzTx/>
              <a:buFontTx/>
              <a:buNone/>
              <a:tabLst/>
              <a:defRPr/>
            </a:pPr>
            <a:endParaRPr lang="en-GB"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r>
              <a:rPr lang="sv-SE" sz="1080" u="sng" kern="1200" dirty="0" smtClean="0">
                <a:solidFill>
                  <a:schemeClr val="tx1"/>
                </a:solidFill>
                <a:effectLst/>
                <a:latin typeface="+mn-lt"/>
                <a:ea typeface="+mn-ea"/>
                <a:cs typeface="+mn-cs"/>
              </a:rPr>
              <a:t>Step 3:</a:t>
            </a:r>
          </a:p>
          <a:p>
            <a:r>
              <a:rPr lang="en-GB" sz="1080" kern="1200" dirty="0" smtClean="0">
                <a:solidFill>
                  <a:schemeClr val="tx1"/>
                </a:solidFill>
                <a:effectLst/>
                <a:latin typeface="+mn-lt"/>
                <a:ea typeface="+mn-ea"/>
                <a:cs typeface="+mn-cs"/>
              </a:rPr>
              <a:t>The third step of the method is to describe the System Impact for each impacted system which refers to effects on the impacted system due to one or several Dependency Impacts and taking the impacted system’s inherent coping capacity into consideration. The difference between Dependency Impacts and System Impacts is that the Dependency Impact describes the direct exposure, e.g. two water pumps in the water distribution system were flooded due to a failure in the power system. System Impact, then, describes how the system subsequently is impacted by this exposure, e.g. the water distribution system was redundant which only led to some minor issues with low water pressure, or on the other extreme, that it led to complete system collapse. Similar to Step 2, the impact is described from four different perspectives.</a:t>
            </a:r>
            <a:endParaRPr lang="sv-SE" sz="1080" kern="1200" dirty="0" smtClean="0">
              <a:solidFill>
                <a:schemeClr val="tx1"/>
              </a:solidFill>
              <a:effectLst/>
              <a:latin typeface="+mn-lt"/>
              <a:ea typeface="+mn-ea"/>
              <a:cs typeface="+mn-cs"/>
            </a:endParaRPr>
          </a:p>
          <a:p>
            <a:r>
              <a:rPr lang="en-GB" sz="1080" b="1" kern="1200" dirty="0" smtClean="0">
                <a:solidFill>
                  <a:schemeClr val="tx1"/>
                </a:solidFill>
                <a:effectLst/>
                <a:latin typeface="+mn-lt"/>
                <a:ea typeface="+mn-ea"/>
                <a:cs typeface="+mn-cs"/>
              </a:rPr>
              <a:t> </a:t>
            </a:r>
            <a:endParaRPr lang="sv-SE" sz="1080" kern="1200" dirty="0" smtClean="0">
              <a:solidFill>
                <a:schemeClr val="tx1"/>
              </a:solidFill>
              <a:effectLst/>
              <a:latin typeface="+mn-lt"/>
              <a:ea typeface="+mn-ea"/>
              <a:cs typeface="+mn-cs"/>
            </a:endParaRPr>
          </a:p>
          <a:p>
            <a:r>
              <a:rPr lang="en-GB" sz="1080" b="1" kern="1200" dirty="0" smtClean="0">
                <a:solidFill>
                  <a:schemeClr val="tx1"/>
                </a:solidFill>
                <a:effectLst/>
                <a:latin typeface="+mn-lt"/>
                <a:ea typeface="+mn-ea"/>
                <a:cs typeface="+mn-cs"/>
              </a:rPr>
              <a:t>System consequences </a:t>
            </a:r>
            <a:r>
              <a:rPr lang="en-GB" sz="1080" kern="1200" dirty="0" smtClean="0">
                <a:solidFill>
                  <a:schemeClr val="tx1"/>
                </a:solidFill>
                <a:effectLst/>
                <a:latin typeface="+mn-lt"/>
                <a:ea typeface="+mn-ea"/>
                <a:cs typeface="+mn-cs"/>
              </a:rPr>
              <a:t>are used to describe the type of and the magnitude of the system consequences. This is done using the same consequence categories and procedure as described for characterising dependency consequences. </a:t>
            </a:r>
            <a:r>
              <a:rPr lang="en-GB" sz="1080" b="1" kern="1200" dirty="0" smtClean="0">
                <a:solidFill>
                  <a:schemeClr val="tx1"/>
                </a:solidFill>
                <a:effectLst/>
                <a:latin typeface="+mn-lt"/>
                <a:ea typeface="+mn-ea"/>
                <a:cs typeface="+mn-cs"/>
              </a:rPr>
              <a:t>System consequence characteristics</a:t>
            </a:r>
            <a:r>
              <a:rPr lang="en-GB" sz="1080" kern="1200" dirty="0" smtClean="0">
                <a:solidFill>
                  <a:schemeClr val="tx1"/>
                </a:solidFill>
                <a:effectLst/>
                <a:latin typeface="+mn-lt"/>
                <a:ea typeface="+mn-ea"/>
                <a:cs typeface="+mn-cs"/>
              </a:rPr>
              <a:t> describe aspects of the consequences that contribute to a better understanding of the nature of the system impacts. In addition to conditions that affect the Dependency Impacts, there are also </a:t>
            </a:r>
            <a:r>
              <a:rPr lang="en-GB" sz="1080" b="1" kern="1200" dirty="0" smtClean="0">
                <a:solidFill>
                  <a:schemeClr val="tx1"/>
                </a:solidFill>
                <a:effectLst/>
                <a:latin typeface="+mn-lt"/>
                <a:ea typeface="+mn-ea"/>
                <a:cs typeface="+mn-cs"/>
              </a:rPr>
              <a:t>System conditions</a:t>
            </a:r>
            <a:r>
              <a:rPr lang="en-GB" sz="1080" kern="1200" dirty="0" smtClean="0">
                <a:solidFill>
                  <a:schemeClr val="tx1"/>
                </a:solidFill>
                <a:effectLst/>
                <a:latin typeface="+mn-lt"/>
                <a:ea typeface="+mn-ea"/>
                <a:cs typeface="+mn-cs"/>
              </a:rPr>
              <a:t> that can aggravate or mitigate the System Impacts, i.e. circumstances that, if they change, would give rise to different System Impacts although the Dependency Impacts were the same. For example, looking at the water distribution example again, the system impacts due failure of two water pumps could be larger if there was a high demand on the water distribution system at the time of the failure occurrence (e.g. summertime, during hours of high industrial production, etc.). The </a:t>
            </a:r>
            <a:r>
              <a:rPr lang="en-GB" sz="1080" b="1" kern="1200" dirty="0" smtClean="0">
                <a:solidFill>
                  <a:schemeClr val="tx1"/>
                </a:solidFill>
                <a:effectLst/>
                <a:latin typeface="+mn-lt"/>
                <a:ea typeface="+mn-ea"/>
                <a:cs typeface="+mn-cs"/>
              </a:rPr>
              <a:t>System Impact Level</a:t>
            </a:r>
            <a:r>
              <a:rPr lang="en-GB" sz="1080" kern="1200" dirty="0" smtClean="0">
                <a:solidFill>
                  <a:schemeClr val="tx1"/>
                </a:solidFill>
                <a:effectLst/>
                <a:latin typeface="+mn-lt"/>
                <a:ea typeface="+mn-ea"/>
                <a:cs typeface="+mn-cs"/>
              </a:rPr>
              <a:t> is a measure of the impacts on what the system aims to accomplish. The System Impact Level will, similar to the estimation of the Dependency Impact Level, generally be a rough judgment made by the analyst, but it is considered to be useful when subsequently analysing and modelling cascading effects. </a:t>
            </a:r>
            <a:endParaRPr lang="sv-SE"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endParaRPr lang="en-GB"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7</a:t>
            </a:fld>
            <a:endParaRPr lang="sv-SE" dirty="0"/>
          </a:p>
        </p:txBody>
      </p:sp>
    </p:spTree>
    <p:extLst>
      <p:ext uri="{BB962C8B-B14F-4D97-AF65-F5344CB8AC3E}">
        <p14:creationId xmlns:p14="http://schemas.microsoft.com/office/powerpoint/2010/main" val="1609287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8</a:t>
            </a:fld>
            <a:endParaRPr lang="sv-SE" dirty="0"/>
          </a:p>
        </p:txBody>
      </p:sp>
    </p:spTree>
    <p:extLst>
      <p:ext uri="{BB962C8B-B14F-4D97-AF65-F5344CB8AC3E}">
        <p14:creationId xmlns:p14="http://schemas.microsoft.com/office/powerpoint/2010/main" val="120808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9</a:t>
            </a:fld>
            <a:endParaRPr lang="sv-SE" dirty="0"/>
          </a:p>
        </p:txBody>
      </p:sp>
    </p:spTree>
    <p:extLst>
      <p:ext uri="{BB962C8B-B14F-4D97-AF65-F5344CB8AC3E}">
        <p14:creationId xmlns:p14="http://schemas.microsoft.com/office/powerpoint/2010/main" val="25863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14749" y="339502"/>
            <a:ext cx="7813675" cy="576213"/>
          </a:xfrm>
        </p:spPr>
        <p:txBody>
          <a:bodyPr>
            <a:normAutofit/>
          </a:bodyPr>
          <a:lstStyle>
            <a:lvl1pPr>
              <a:defRPr sz="3200">
                <a:solidFill>
                  <a:schemeClr val="tx1"/>
                </a:solidFill>
              </a:defRPr>
            </a:lvl1pPr>
          </a:lstStyle>
          <a:p>
            <a:r>
              <a:rPr lang="sv-SE" noProof="0" smtClean="0"/>
              <a:t>Klicka här för att ändra format</a:t>
            </a:r>
            <a:endParaRPr lang="en-GB" noProof="0" dirty="0"/>
          </a:p>
        </p:txBody>
      </p:sp>
      <p:sp>
        <p:nvSpPr>
          <p:cNvPr id="8" name="Platshållare för innehåll 2"/>
          <p:cNvSpPr>
            <a:spLocks noGrp="1"/>
          </p:cNvSpPr>
          <p:nvPr>
            <p:ph idx="1"/>
          </p:nvPr>
        </p:nvSpPr>
        <p:spPr>
          <a:xfrm>
            <a:off x="914749" y="1059582"/>
            <a:ext cx="7813676" cy="3060750"/>
          </a:xfrm>
        </p:spPr>
        <p:txBody>
          <a:bodyPr/>
          <a:lstStyle>
            <a:lvl1pPr>
              <a:buClr>
                <a:srgbClr val="0074B9"/>
              </a:buClr>
              <a:defRPr sz="2400">
                <a:solidFill>
                  <a:schemeClr val="tx1"/>
                </a:solidFill>
              </a:defRPr>
            </a:lvl1pPr>
            <a:lvl2pPr>
              <a:buClr>
                <a:srgbClr val="0074B9"/>
              </a:buClr>
              <a:defRPr>
                <a:solidFill>
                  <a:schemeClr val="tx1"/>
                </a:solidFill>
              </a:defRPr>
            </a:lvl2pPr>
            <a:lvl3pPr>
              <a:buClr>
                <a:srgbClr val="0074B9"/>
              </a:buClr>
              <a:defRPr>
                <a:solidFill>
                  <a:schemeClr val="tx1"/>
                </a:solidFill>
              </a:defRPr>
            </a:lvl3pPr>
            <a:lvl4pPr>
              <a:buClr>
                <a:srgbClr val="0074B9"/>
              </a:buClr>
              <a:defRPr>
                <a:solidFill>
                  <a:schemeClr val="tx1"/>
                </a:solidFill>
              </a:defRPr>
            </a:lvl4pPr>
            <a:lvl5pPr>
              <a:buClr>
                <a:srgbClr val="0074B9"/>
              </a:buClr>
              <a:defRPr>
                <a:solidFill>
                  <a:schemeClr val="tx1"/>
                </a:solidFill>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Tree>
    <p:extLst>
      <p:ext uri="{BB962C8B-B14F-4D97-AF65-F5344CB8AC3E}">
        <p14:creationId xmlns:p14="http://schemas.microsoft.com/office/powerpoint/2010/main" val="14037702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511660" y="1383618"/>
            <a:ext cx="5718508" cy="1404156"/>
          </a:xfrm>
        </p:spPr>
        <p:txBody>
          <a:bodyPr lIns="180000" tIns="36000">
            <a:noAutofit/>
          </a:bodyPr>
          <a:lstStyle>
            <a:lvl1pPr marL="0" indent="0" algn="l">
              <a:buNone/>
              <a:defRPr sz="3200">
                <a:solidFill>
                  <a:schemeClr val="tx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sv-SE" noProof="0" smtClean="0"/>
              <a:t>Klicka här för att ändra format på underrubrik i bakgrunden</a:t>
            </a:r>
            <a:endParaRPr lang="en-GB" noProof="0" dirty="0"/>
          </a:p>
        </p:txBody>
      </p:sp>
      <p:sp>
        <p:nvSpPr>
          <p:cNvPr id="84" name="Rektangel 83"/>
          <p:cNvSpPr/>
          <p:nvPr userDrawn="1"/>
        </p:nvSpPr>
        <p:spPr>
          <a:xfrm>
            <a:off x="8002800" y="3954790"/>
            <a:ext cx="1141200" cy="66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620" dirty="0"/>
          </a:p>
        </p:txBody>
      </p:sp>
      <p:sp>
        <p:nvSpPr>
          <p:cNvPr id="85" name="Rektangel 84"/>
          <p:cNvSpPr/>
          <p:nvPr userDrawn="1"/>
        </p:nvSpPr>
        <p:spPr>
          <a:xfrm>
            <a:off x="8002800" y="3954786"/>
            <a:ext cx="1141200" cy="11887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620" dirty="0"/>
          </a:p>
        </p:txBody>
      </p:sp>
      <p:sp>
        <p:nvSpPr>
          <p:cNvPr id="28" name="Rektangel 27"/>
          <p:cNvSpPr/>
          <p:nvPr userDrawn="1"/>
        </p:nvSpPr>
        <p:spPr>
          <a:xfrm>
            <a:off x="8002801" y="3285188"/>
            <a:ext cx="1141200" cy="669599"/>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620"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2420" y="4608738"/>
            <a:ext cx="720700" cy="483292"/>
          </a:xfrm>
          <a:prstGeom prst="rect">
            <a:avLst/>
          </a:prstGeom>
        </p:spPr>
      </p:pic>
      <p:sp>
        <p:nvSpPr>
          <p:cNvPr id="2" name="textruta 1"/>
          <p:cNvSpPr txBox="1"/>
          <p:nvPr userDrawn="1"/>
        </p:nvSpPr>
        <p:spPr>
          <a:xfrm>
            <a:off x="1079612" y="4731990"/>
            <a:ext cx="7272808" cy="246221"/>
          </a:xfrm>
          <a:prstGeom prst="rect">
            <a:avLst/>
          </a:prstGeom>
          <a:noFill/>
        </p:spPr>
        <p:txBody>
          <a:bodyPr wrap="square" rtlCol="0">
            <a:spAutoFit/>
          </a:bodyPr>
          <a:lstStyle/>
          <a:p>
            <a:pPr algn="ctr"/>
            <a:r>
              <a:rPr lang="sv-SE" sz="1000" i="1" dirty="0" smtClean="0"/>
              <a:t>Anders Lönnermark</a:t>
            </a:r>
            <a:r>
              <a:rPr lang="sv-SE" sz="1000" i="1" baseline="0" dirty="0" smtClean="0"/>
              <a:t>, SP, 2015-02-11</a:t>
            </a:r>
            <a:endParaRPr lang="sv-SE" sz="1000" i="1" dirty="0"/>
          </a:p>
        </p:txBody>
      </p:sp>
    </p:spTree>
    <p:extLst>
      <p:ext uri="{BB962C8B-B14F-4D97-AF65-F5344CB8AC3E}">
        <p14:creationId xmlns:p14="http://schemas.microsoft.com/office/powerpoint/2010/main" val="38161652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14749" y="339502"/>
            <a:ext cx="7813675" cy="576213"/>
          </a:xfrm>
        </p:spPr>
        <p:txBody>
          <a:bodyPr>
            <a:normAutofit/>
          </a:bodyPr>
          <a:lstStyle>
            <a:lvl1pPr>
              <a:defRPr sz="3200">
                <a:solidFill>
                  <a:schemeClr val="tx1"/>
                </a:solidFill>
              </a:defRPr>
            </a:lvl1pPr>
          </a:lstStyle>
          <a:p>
            <a:r>
              <a:rPr lang="sv-SE" noProof="0" smtClean="0"/>
              <a:t>Klicka här för att ändra format</a:t>
            </a:r>
            <a:endParaRPr lang="en-GB" noProof="0" dirty="0"/>
          </a:p>
        </p:txBody>
      </p:sp>
      <p:sp>
        <p:nvSpPr>
          <p:cNvPr id="8" name="Platshållare för innehåll 2"/>
          <p:cNvSpPr>
            <a:spLocks noGrp="1"/>
          </p:cNvSpPr>
          <p:nvPr>
            <p:ph idx="1"/>
          </p:nvPr>
        </p:nvSpPr>
        <p:spPr>
          <a:xfrm>
            <a:off x="914749" y="1059582"/>
            <a:ext cx="7813676" cy="3060750"/>
          </a:xfrm>
        </p:spPr>
        <p:txBody>
          <a:bodyPr/>
          <a:lstStyle>
            <a:lvl1pPr marL="180975" indent="-180975">
              <a:buClr>
                <a:srgbClr val="0074B9"/>
              </a:buClr>
              <a:buFontTx/>
              <a:buBlip>
                <a:blip r:embed="rId2"/>
              </a:buBlip>
              <a:defRPr sz="2400">
                <a:solidFill>
                  <a:schemeClr val="tx1"/>
                </a:solidFill>
              </a:defRPr>
            </a:lvl1pPr>
            <a:lvl2pPr marL="355600" indent="-174625">
              <a:buClr>
                <a:srgbClr val="0074B9"/>
              </a:buClr>
              <a:buFontTx/>
              <a:buBlip>
                <a:blip r:embed="rId2"/>
              </a:buBlip>
              <a:defRPr sz="2000">
                <a:solidFill>
                  <a:schemeClr val="tx1"/>
                </a:solidFill>
              </a:defRPr>
            </a:lvl2pPr>
            <a:lvl3pPr marL="538163" indent="-174625">
              <a:buClr>
                <a:srgbClr val="0074B9"/>
              </a:buClr>
              <a:buFontTx/>
              <a:buBlip>
                <a:blip r:embed="rId2"/>
              </a:buBlip>
              <a:defRPr sz="1800">
                <a:solidFill>
                  <a:schemeClr val="tx1"/>
                </a:solidFill>
              </a:defRPr>
            </a:lvl3pPr>
            <a:lvl4pPr marL="719138" indent="-180975">
              <a:buClr>
                <a:srgbClr val="0074B9"/>
              </a:buClr>
              <a:buFontTx/>
              <a:buBlip>
                <a:blip r:embed="rId2"/>
              </a:buBlip>
              <a:defRPr sz="1600">
                <a:solidFill>
                  <a:schemeClr val="tx1"/>
                </a:solidFill>
              </a:defRPr>
            </a:lvl4pPr>
            <a:lvl5pPr marL="893763" indent="-174625">
              <a:buClr>
                <a:srgbClr val="0074B9"/>
              </a:buClr>
              <a:buFontTx/>
              <a:buBlip>
                <a:blip r:embed="rId2"/>
              </a:buBlip>
              <a:defRPr sz="1200">
                <a:solidFill>
                  <a:schemeClr val="tx1"/>
                </a:solidFill>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Tree>
    <p:extLst>
      <p:ext uri="{BB962C8B-B14F-4D97-AF65-F5344CB8AC3E}">
        <p14:creationId xmlns:p14="http://schemas.microsoft.com/office/powerpoint/2010/main" val="19223200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03288" y="339502"/>
            <a:ext cx="7813675" cy="576213"/>
          </a:xfrm>
        </p:spPr>
        <p:txBody>
          <a:bodyPr/>
          <a:lstStyle>
            <a:lvl1pPr marL="0" indent="0" algn="l">
              <a:defRPr sz="3200"/>
            </a:lvl1pPr>
          </a:lstStyle>
          <a:p>
            <a:r>
              <a:rPr lang="en-GB" noProof="0" dirty="0" smtClean="0"/>
              <a:t>Header</a:t>
            </a:r>
            <a:endParaRPr lang="en-GB" noProof="0" dirty="0"/>
          </a:p>
        </p:txBody>
      </p:sp>
      <p:sp>
        <p:nvSpPr>
          <p:cNvPr id="4" name="Platshållare för bild 3"/>
          <p:cNvSpPr>
            <a:spLocks noGrp="1"/>
          </p:cNvSpPr>
          <p:nvPr>
            <p:ph type="pic" sz="quarter" idx="10"/>
          </p:nvPr>
        </p:nvSpPr>
        <p:spPr>
          <a:xfrm>
            <a:off x="903288" y="987574"/>
            <a:ext cx="7813675" cy="2916238"/>
          </a:xfrm>
        </p:spPr>
        <p:txBody>
          <a:bodyPr/>
          <a:lstStyle/>
          <a:p>
            <a:r>
              <a:rPr lang="sv-SE" noProof="0" smtClean="0"/>
              <a:t>Dra bilden till platshållaren eller klicka på ikonen för att lägga till den</a:t>
            </a:r>
            <a:endParaRPr lang="en-GB" noProof="0" dirty="0"/>
          </a:p>
        </p:txBody>
      </p:sp>
    </p:spTree>
    <p:extLst>
      <p:ext uri="{BB962C8B-B14F-4D97-AF65-F5344CB8AC3E}">
        <p14:creationId xmlns:p14="http://schemas.microsoft.com/office/powerpoint/2010/main" val="2753974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6156376" y="1095586"/>
            <a:ext cx="2628899" cy="3060750"/>
          </a:xfrm>
        </p:spPr>
        <p:txBody>
          <a:bodyPr/>
          <a:lstStyle>
            <a:lvl1pPr>
              <a:buClr>
                <a:srgbClr val="0074B9"/>
              </a:buClr>
              <a:defRPr/>
            </a:lvl1pPr>
          </a:lstStyle>
          <a:p>
            <a:r>
              <a:rPr lang="sv-SE" noProof="0" smtClean="0"/>
              <a:t>Dra bilden till platshållaren eller klicka på ikonen för att lägga till den</a:t>
            </a:r>
            <a:endParaRPr lang="en-GB" noProof="0" dirty="0"/>
          </a:p>
        </p:txBody>
      </p:sp>
      <p:sp>
        <p:nvSpPr>
          <p:cNvPr id="2" name="Rubrik 1"/>
          <p:cNvSpPr>
            <a:spLocks noGrp="1"/>
          </p:cNvSpPr>
          <p:nvPr>
            <p:ph type="title"/>
          </p:nvPr>
        </p:nvSpPr>
        <p:spPr>
          <a:xfrm>
            <a:off x="971600" y="339502"/>
            <a:ext cx="7813675" cy="576213"/>
          </a:xfrm>
        </p:spPr>
        <p:txBody>
          <a:bodyPr>
            <a:normAutofit/>
          </a:bodyPr>
          <a:lstStyle>
            <a:lvl1pPr>
              <a:defRPr sz="3200"/>
            </a:lvl1pPr>
          </a:lstStyle>
          <a:p>
            <a:r>
              <a:rPr lang="sv-SE" noProof="0" smtClean="0"/>
              <a:t>Klicka här för att ändra format</a:t>
            </a:r>
            <a:endParaRPr lang="en-GB" noProof="0" dirty="0"/>
          </a:p>
        </p:txBody>
      </p:sp>
      <p:sp>
        <p:nvSpPr>
          <p:cNvPr id="3" name="Platshållare för innehåll 2"/>
          <p:cNvSpPr>
            <a:spLocks noGrp="1"/>
          </p:cNvSpPr>
          <p:nvPr>
            <p:ph idx="1"/>
          </p:nvPr>
        </p:nvSpPr>
        <p:spPr>
          <a:xfrm>
            <a:off x="977594" y="1095586"/>
            <a:ext cx="5076676" cy="3060750"/>
          </a:xfrm>
        </p:spPr>
        <p:txBody>
          <a:bodyPr/>
          <a:lstStyle>
            <a:lvl1pPr>
              <a:buClr>
                <a:srgbClr val="0074B9"/>
              </a:buClr>
              <a:defRPr sz="2400"/>
            </a:lvl1pPr>
            <a:lvl2pPr>
              <a:buClr>
                <a:srgbClr val="0074B9"/>
              </a:buClr>
              <a:defRPr sz="2000"/>
            </a:lvl2pPr>
            <a:lvl3pPr>
              <a:buClr>
                <a:srgbClr val="0074B9"/>
              </a:buClr>
              <a:defRPr sz="1800"/>
            </a:lvl3pPr>
            <a:lvl4pPr>
              <a:buClr>
                <a:srgbClr val="0074B9"/>
              </a:buClr>
              <a:defRPr sz="1600"/>
            </a:lvl4pPr>
            <a:lvl5pPr>
              <a:buClr>
                <a:srgbClr val="0074B9"/>
              </a:buClr>
              <a:defRPr sz="14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Tree>
    <p:extLst>
      <p:ext uri="{BB962C8B-B14F-4D97-AF65-F5344CB8AC3E}">
        <p14:creationId xmlns:p14="http://schemas.microsoft.com/office/powerpoint/2010/main" val="42210872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2 bilder">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6158843" y="1267950"/>
            <a:ext cx="2628899" cy="1598577"/>
          </a:xfrm>
        </p:spPr>
        <p:txBody>
          <a:bodyPr/>
          <a:lstStyle>
            <a:lvl1pPr>
              <a:buClr>
                <a:srgbClr val="D01F05"/>
              </a:buClr>
              <a:defRPr/>
            </a:lvl1pPr>
          </a:lstStyle>
          <a:p>
            <a:r>
              <a:rPr lang="sv-SE" noProof="0" smtClean="0"/>
              <a:t>Dra bilden till platshållaren eller klicka på ikonen för att lägga till den</a:t>
            </a:r>
            <a:endParaRPr lang="en-GB" noProof="0" dirty="0"/>
          </a:p>
        </p:txBody>
      </p:sp>
      <p:sp>
        <p:nvSpPr>
          <p:cNvPr id="2" name="Rubrik 1"/>
          <p:cNvSpPr>
            <a:spLocks noGrp="1"/>
          </p:cNvSpPr>
          <p:nvPr>
            <p:ph type="title"/>
          </p:nvPr>
        </p:nvSpPr>
        <p:spPr>
          <a:xfrm>
            <a:off x="971600" y="411213"/>
            <a:ext cx="7813675" cy="576213"/>
          </a:xfrm>
        </p:spPr>
        <p:txBody>
          <a:bodyPr>
            <a:normAutofit/>
          </a:bodyPr>
          <a:lstStyle>
            <a:lvl1pPr>
              <a:defRPr sz="3200"/>
            </a:lvl1pPr>
          </a:lstStyle>
          <a:p>
            <a:r>
              <a:rPr lang="sv-SE" noProof="0" smtClean="0"/>
              <a:t>Klicka här för att ändra format</a:t>
            </a:r>
            <a:endParaRPr lang="en-GB" noProof="0" dirty="0"/>
          </a:p>
        </p:txBody>
      </p:sp>
      <p:sp>
        <p:nvSpPr>
          <p:cNvPr id="3" name="Platshållare för innehåll 2"/>
          <p:cNvSpPr>
            <a:spLocks noGrp="1"/>
          </p:cNvSpPr>
          <p:nvPr>
            <p:ph idx="1"/>
          </p:nvPr>
        </p:nvSpPr>
        <p:spPr>
          <a:xfrm>
            <a:off x="971600" y="1275606"/>
            <a:ext cx="5076676" cy="3060750"/>
          </a:xfrm>
        </p:spPr>
        <p:txBody>
          <a:bodyPr/>
          <a:lstStyle>
            <a:lvl1pPr>
              <a:buClr>
                <a:srgbClr val="D01F05"/>
              </a:buClr>
              <a:defRPr sz="2400"/>
            </a:lvl1pPr>
            <a:lvl2pPr>
              <a:buClr>
                <a:srgbClr val="D01F05"/>
              </a:buClr>
              <a:defRPr sz="2000"/>
            </a:lvl2pPr>
            <a:lvl3pPr>
              <a:buClr>
                <a:srgbClr val="D01F05"/>
              </a:buClr>
              <a:defRPr sz="1800"/>
            </a:lvl3pPr>
            <a:lvl4pPr>
              <a:buClr>
                <a:srgbClr val="D01F05"/>
              </a:buClr>
              <a:defRPr sz="1600"/>
            </a:lvl4pPr>
            <a:lvl5pPr>
              <a:buClr>
                <a:srgbClr val="D01F05"/>
              </a:buClr>
              <a:defRPr sz="14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6" name="Platshållare för bildnummer 5"/>
          <p:cNvSpPr>
            <a:spLocks noGrp="1"/>
          </p:cNvSpPr>
          <p:nvPr>
            <p:ph type="sldNum" sz="quarter" idx="12"/>
          </p:nvPr>
        </p:nvSpPr>
        <p:spPr>
          <a:xfrm>
            <a:off x="8532440" y="4828157"/>
            <a:ext cx="360734" cy="110800"/>
          </a:xfrm>
          <a:prstGeom prst="rect">
            <a:avLst/>
          </a:prstGeom>
        </p:spPr>
        <p:txBody>
          <a:bodyPr/>
          <a:lstStyle/>
          <a:p>
            <a:fld id="{15E64212-AF21-4074-AD51-21ACBD25B453}" type="slidenum">
              <a:rPr lang="sv-SE" smtClean="0"/>
              <a:pPr/>
              <a:t>‹#›</a:t>
            </a:fld>
            <a:endParaRPr lang="sv-SE" dirty="0"/>
          </a:p>
        </p:txBody>
      </p:sp>
      <p:sp>
        <p:nvSpPr>
          <p:cNvPr id="7" name="Platshållare för bild 7"/>
          <p:cNvSpPr>
            <a:spLocks noGrp="1"/>
          </p:cNvSpPr>
          <p:nvPr>
            <p:ph type="pic" sz="quarter" idx="14"/>
          </p:nvPr>
        </p:nvSpPr>
        <p:spPr>
          <a:xfrm>
            <a:off x="6163266" y="2967794"/>
            <a:ext cx="2628899" cy="1598577"/>
          </a:xfrm>
        </p:spPr>
        <p:txBody>
          <a:bodyPr/>
          <a:lstStyle>
            <a:lvl1pPr>
              <a:buClr>
                <a:srgbClr val="D01F05"/>
              </a:buClr>
              <a:defRPr/>
            </a:lvl1pPr>
          </a:lstStyle>
          <a:p>
            <a:r>
              <a:rPr lang="sv-SE" noProof="0" smtClean="0"/>
              <a:t>Dra bilden till platshållaren eller klicka på ikonen för att lägga till den</a:t>
            </a:r>
            <a:endParaRPr lang="en-GB" noProof="0" dirty="0"/>
          </a:p>
        </p:txBody>
      </p:sp>
    </p:spTree>
    <p:extLst>
      <p:ext uri="{BB962C8B-B14F-4D97-AF65-F5344CB8AC3E}">
        <p14:creationId xmlns:p14="http://schemas.microsoft.com/office/powerpoint/2010/main" val="1452103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3 bilder">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6247018" y="1131590"/>
            <a:ext cx="2628899" cy="1051200"/>
          </a:xfrm>
        </p:spPr>
        <p:txBody>
          <a:bodyPr/>
          <a:lstStyle>
            <a:lvl1pPr>
              <a:buClr>
                <a:srgbClr val="D01F05"/>
              </a:buClr>
              <a:defRPr/>
            </a:lvl1pPr>
          </a:lstStyle>
          <a:p>
            <a:r>
              <a:rPr lang="sv-SE" noProof="0" smtClean="0"/>
              <a:t>Dra bilden till platshållaren eller klicka på ikonen för att lägga till den</a:t>
            </a:r>
            <a:endParaRPr lang="en-GB" noProof="0" dirty="0"/>
          </a:p>
        </p:txBody>
      </p:sp>
      <p:sp>
        <p:nvSpPr>
          <p:cNvPr id="2" name="Rubrik 1"/>
          <p:cNvSpPr>
            <a:spLocks noGrp="1"/>
          </p:cNvSpPr>
          <p:nvPr>
            <p:ph type="title"/>
          </p:nvPr>
        </p:nvSpPr>
        <p:spPr>
          <a:xfrm>
            <a:off x="1007604" y="411213"/>
            <a:ext cx="7813675" cy="576213"/>
          </a:xfrm>
        </p:spPr>
        <p:txBody>
          <a:bodyPr/>
          <a:lstStyle/>
          <a:p>
            <a:r>
              <a:rPr lang="sv-SE" noProof="0" smtClean="0"/>
              <a:t>Klicka här för att ändra format</a:t>
            </a:r>
            <a:endParaRPr lang="en-GB" noProof="0" dirty="0"/>
          </a:p>
        </p:txBody>
      </p:sp>
      <p:sp>
        <p:nvSpPr>
          <p:cNvPr id="6" name="Platshållare för bildnummer 5"/>
          <p:cNvSpPr>
            <a:spLocks noGrp="1"/>
          </p:cNvSpPr>
          <p:nvPr>
            <p:ph type="sldNum" sz="quarter" idx="12"/>
          </p:nvPr>
        </p:nvSpPr>
        <p:spPr>
          <a:xfrm>
            <a:off x="8532440" y="4828157"/>
            <a:ext cx="360734" cy="110800"/>
          </a:xfrm>
          <a:prstGeom prst="rect">
            <a:avLst/>
          </a:prstGeom>
        </p:spPr>
        <p:txBody>
          <a:bodyPr/>
          <a:lstStyle/>
          <a:p>
            <a:fld id="{15E64212-AF21-4074-AD51-21ACBD25B453}" type="slidenum">
              <a:rPr lang="sv-SE" smtClean="0"/>
              <a:pPr/>
              <a:t>‹#›</a:t>
            </a:fld>
            <a:endParaRPr lang="sv-SE" dirty="0"/>
          </a:p>
        </p:txBody>
      </p:sp>
      <p:sp>
        <p:nvSpPr>
          <p:cNvPr id="9" name="Platshållare för bild 7"/>
          <p:cNvSpPr>
            <a:spLocks noGrp="1"/>
          </p:cNvSpPr>
          <p:nvPr>
            <p:ph type="pic" sz="quarter" idx="14"/>
          </p:nvPr>
        </p:nvSpPr>
        <p:spPr>
          <a:xfrm>
            <a:off x="6264275" y="2283718"/>
            <a:ext cx="2628899" cy="1051200"/>
          </a:xfrm>
        </p:spPr>
        <p:txBody>
          <a:bodyPr/>
          <a:lstStyle>
            <a:lvl1pPr>
              <a:buClr>
                <a:srgbClr val="D01F05"/>
              </a:buClr>
              <a:defRPr/>
            </a:lvl1pPr>
          </a:lstStyle>
          <a:p>
            <a:r>
              <a:rPr lang="sv-SE" noProof="0" smtClean="0"/>
              <a:t>Dra bilden till platshållaren eller klicka på ikonen för att lägga till den</a:t>
            </a:r>
            <a:endParaRPr lang="en-GB" noProof="0" dirty="0"/>
          </a:p>
        </p:txBody>
      </p:sp>
      <p:sp>
        <p:nvSpPr>
          <p:cNvPr id="10" name="Platshållare för bild 7"/>
          <p:cNvSpPr>
            <a:spLocks noGrp="1"/>
          </p:cNvSpPr>
          <p:nvPr>
            <p:ph type="pic" sz="quarter" idx="15"/>
          </p:nvPr>
        </p:nvSpPr>
        <p:spPr>
          <a:xfrm>
            <a:off x="6264278" y="3435846"/>
            <a:ext cx="2628899" cy="1051200"/>
          </a:xfrm>
        </p:spPr>
        <p:txBody>
          <a:bodyPr/>
          <a:lstStyle>
            <a:lvl1pPr>
              <a:buClr>
                <a:srgbClr val="D01F05"/>
              </a:buClr>
              <a:defRPr/>
            </a:lvl1pPr>
          </a:lstStyle>
          <a:p>
            <a:r>
              <a:rPr lang="sv-SE" noProof="0" smtClean="0"/>
              <a:t>Dra bilden till platshållaren eller klicka på ikonen för att lägga till den</a:t>
            </a:r>
            <a:endParaRPr lang="en-GB" noProof="0" dirty="0"/>
          </a:p>
        </p:txBody>
      </p:sp>
      <p:sp>
        <p:nvSpPr>
          <p:cNvPr id="11" name="Platshållare för innehåll 2"/>
          <p:cNvSpPr>
            <a:spLocks noGrp="1"/>
          </p:cNvSpPr>
          <p:nvPr>
            <p:ph idx="16"/>
          </p:nvPr>
        </p:nvSpPr>
        <p:spPr>
          <a:xfrm>
            <a:off x="971600" y="1275606"/>
            <a:ext cx="5076676" cy="3060750"/>
          </a:xfrm>
        </p:spPr>
        <p:txBody>
          <a:bodyPr/>
          <a:lstStyle>
            <a:lvl1pPr>
              <a:buClr>
                <a:srgbClr val="D01F05"/>
              </a:buClr>
              <a:defRPr sz="2400"/>
            </a:lvl1pPr>
            <a:lvl2pPr>
              <a:buClr>
                <a:srgbClr val="D01F05"/>
              </a:buClr>
              <a:defRPr sz="2000"/>
            </a:lvl2pPr>
            <a:lvl3pPr>
              <a:buClr>
                <a:srgbClr val="D01F05"/>
              </a:buClr>
              <a:defRPr sz="1800"/>
            </a:lvl3pPr>
            <a:lvl4pPr>
              <a:buClr>
                <a:srgbClr val="D01F05"/>
              </a:buClr>
              <a:defRPr sz="1600"/>
            </a:lvl4pPr>
            <a:lvl5pPr>
              <a:buClr>
                <a:srgbClr val="D01F05"/>
              </a:buClr>
              <a:defRPr sz="14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Tree>
    <p:extLst>
      <p:ext uri="{BB962C8B-B14F-4D97-AF65-F5344CB8AC3E}">
        <p14:creationId xmlns:p14="http://schemas.microsoft.com/office/powerpoint/2010/main" val="15548762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nehåll">
    <p:spTree>
      <p:nvGrpSpPr>
        <p:cNvPr id="1" name=""/>
        <p:cNvGrpSpPr/>
        <p:nvPr/>
      </p:nvGrpSpPr>
      <p:grpSpPr>
        <a:xfrm>
          <a:off x="0" y="0"/>
          <a:ext cx="0" cy="0"/>
          <a:chOff x="0" y="0"/>
          <a:chExt cx="0" cy="0"/>
        </a:xfrm>
      </p:grpSpPr>
      <p:sp>
        <p:nvSpPr>
          <p:cNvPr id="26" name="Platshållare för bild 4"/>
          <p:cNvSpPr>
            <a:spLocks noGrp="1"/>
          </p:cNvSpPr>
          <p:nvPr>
            <p:ph type="pic" sz="quarter" idx="15"/>
          </p:nvPr>
        </p:nvSpPr>
        <p:spPr>
          <a:xfrm>
            <a:off x="1079500" y="561962"/>
            <a:ext cx="1649564" cy="1712345"/>
          </a:xfrm>
        </p:spPr>
        <p:txBody>
          <a:bodyPr/>
          <a:lstStyle>
            <a:lvl1pPr marL="285750" indent="-285750">
              <a:buClr>
                <a:srgbClr val="0074B9"/>
              </a:buClr>
              <a:buFont typeface="Arial" panose="020B0604020202020204" pitchFamily="34" charset="0"/>
              <a:buChar char="•"/>
              <a:defRPr/>
            </a:lvl1pPr>
          </a:lstStyle>
          <a:p>
            <a:r>
              <a:rPr lang="sv-SE" noProof="0" smtClean="0"/>
              <a:t>Dra bilden till platshållaren eller klicka på ikonen för att lägga till den</a:t>
            </a:r>
            <a:endParaRPr lang="en-GB" noProof="0" dirty="0"/>
          </a:p>
        </p:txBody>
      </p:sp>
      <p:sp>
        <p:nvSpPr>
          <p:cNvPr id="61" name="Platshållare för text 60"/>
          <p:cNvSpPr>
            <a:spLocks noGrp="1"/>
          </p:cNvSpPr>
          <p:nvPr>
            <p:ph type="body" sz="quarter" idx="28" hasCustomPrompt="1"/>
          </p:nvPr>
        </p:nvSpPr>
        <p:spPr>
          <a:xfrm>
            <a:off x="1079500" y="1904899"/>
            <a:ext cx="1652588" cy="369408"/>
          </a:xfrm>
          <a:solidFill>
            <a:srgbClr val="0074B9">
              <a:alpha val="75000"/>
            </a:srgbClr>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smtClean="0"/>
              <a:t>Header</a:t>
            </a:r>
          </a:p>
        </p:txBody>
      </p:sp>
      <p:sp>
        <p:nvSpPr>
          <p:cNvPr id="62" name="Platshållare för bild 4"/>
          <p:cNvSpPr>
            <a:spLocks noGrp="1"/>
          </p:cNvSpPr>
          <p:nvPr>
            <p:ph type="pic" sz="quarter" idx="29"/>
          </p:nvPr>
        </p:nvSpPr>
        <p:spPr>
          <a:xfrm>
            <a:off x="2879812" y="561963"/>
            <a:ext cx="1649564" cy="1712344"/>
          </a:xfrm>
        </p:spPr>
        <p:txBody>
          <a:bodyPr/>
          <a:lstStyle>
            <a:lvl1pPr marL="285750" indent="-285750">
              <a:buClr>
                <a:srgbClr val="0074B9"/>
              </a:buClr>
              <a:buFont typeface="Arial" panose="020B0604020202020204" pitchFamily="34" charset="0"/>
              <a:buChar char="•"/>
              <a:defRPr/>
            </a:lvl1pPr>
          </a:lstStyle>
          <a:p>
            <a:r>
              <a:rPr lang="sv-SE" noProof="0" smtClean="0"/>
              <a:t>Dra bilden till platshållaren eller klicka på ikonen för att lägga till den</a:t>
            </a:r>
            <a:endParaRPr lang="en-GB" noProof="0" dirty="0"/>
          </a:p>
        </p:txBody>
      </p:sp>
      <p:sp>
        <p:nvSpPr>
          <p:cNvPr id="63" name="Platshållare för text 60"/>
          <p:cNvSpPr>
            <a:spLocks noGrp="1"/>
          </p:cNvSpPr>
          <p:nvPr>
            <p:ph type="body" sz="quarter" idx="30" hasCustomPrompt="1"/>
          </p:nvPr>
        </p:nvSpPr>
        <p:spPr>
          <a:xfrm>
            <a:off x="2879812" y="1904899"/>
            <a:ext cx="1652588" cy="369408"/>
          </a:xfrm>
          <a:solidFill>
            <a:srgbClr val="D01F05"/>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smtClean="0"/>
              <a:t>Header</a:t>
            </a:r>
          </a:p>
        </p:txBody>
      </p:sp>
      <p:sp>
        <p:nvSpPr>
          <p:cNvPr id="64" name="Platshållare för bild 4"/>
          <p:cNvSpPr>
            <a:spLocks noGrp="1"/>
          </p:cNvSpPr>
          <p:nvPr>
            <p:ph type="pic" sz="quarter" idx="31"/>
          </p:nvPr>
        </p:nvSpPr>
        <p:spPr>
          <a:xfrm>
            <a:off x="4665328" y="555526"/>
            <a:ext cx="1649564" cy="1718781"/>
          </a:xfrm>
        </p:spPr>
        <p:txBody>
          <a:bodyPr/>
          <a:lstStyle>
            <a:lvl1pPr marL="285750" indent="-285750">
              <a:buClr>
                <a:srgbClr val="0074B9"/>
              </a:buClr>
              <a:buFont typeface="Arial" panose="020B0604020202020204" pitchFamily="34" charset="0"/>
              <a:buChar char="•"/>
              <a:defRPr/>
            </a:lvl1pPr>
          </a:lstStyle>
          <a:p>
            <a:r>
              <a:rPr lang="sv-SE" noProof="0" smtClean="0"/>
              <a:t>Dra bilden till platshållaren eller klicka på ikonen för att lägga till den</a:t>
            </a:r>
            <a:endParaRPr lang="en-GB" noProof="0" dirty="0"/>
          </a:p>
        </p:txBody>
      </p:sp>
      <p:sp>
        <p:nvSpPr>
          <p:cNvPr id="65" name="Platshållare för text 60"/>
          <p:cNvSpPr>
            <a:spLocks noGrp="1"/>
          </p:cNvSpPr>
          <p:nvPr>
            <p:ph type="body" sz="quarter" idx="32" hasCustomPrompt="1"/>
          </p:nvPr>
        </p:nvSpPr>
        <p:spPr>
          <a:xfrm>
            <a:off x="4665328" y="1904899"/>
            <a:ext cx="1652588" cy="369408"/>
          </a:xfrm>
          <a:solidFill>
            <a:srgbClr val="0074B9">
              <a:alpha val="75000"/>
            </a:srgbClr>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smtClean="0"/>
              <a:t>Header</a:t>
            </a:r>
          </a:p>
        </p:txBody>
      </p:sp>
      <p:sp>
        <p:nvSpPr>
          <p:cNvPr id="66" name="Platshållare för bild 4"/>
          <p:cNvSpPr>
            <a:spLocks noGrp="1"/>
          </p:cNvSpPr>
          <p:nvPr>
            <p:ph type="pic" sz="quarter" idx="33"/>
          </p:nvPr>
        </p:nvSpPr>
        <p:spPr>
          <a:xfrm>
            <a:off x="6445606" y="555526"/>
            <a:ext cx="1649564" cy="1718781"/>
          </a:xfrm>
        </p:spPr>
        <p:txBody>
          <a:bodyPr/>
          <a:lstStyle>
            <a:lvl1pPr marL="285750" indent="-285750">
              <a:buClr>
                <a:srgbClr val="0074B9"/>
              </a:buClr>
              <a:buFont typeface="Arial" panose="020B0604020202020204" pitchFamily="34" charset="0"/>
              <a:buChar char="•"/>
              <a:defRPr/>
            </a:lvl1pPr>
          </a:lstStyle>
          <a:p>
            <a:r>
              <a:rPr lang="sv-SE" noProof="0" smtClean="0"/>
              <a:t>Dra bilden till platshållaren eller klicka på ikonen för att lägga till den</a:t>
            </a:r>
            <a:endParaRPr lang="en-GB" noProof="0" dirty="0"/>
          </a:p>
        </p:txBody>
      </p:sp>
      <p:sp>
        <p:nvSpPr>
          <p:cNvPr id="67" name="Platshållare för text 60"/>
          <p:cNvSpPr>
            <a:spLocks noGrp="1"/>
          </p:cNvSpPr>
          <p:nvPr>
            <p:ph type="body" sz="quarter" idx="34" hasCustomPrompt="1"/>
          </p:nvPr>
        </p:nvSpPr>
        <p:spPr>
          <a:xfrm>
            <a:off x="6445606" y="1904899"/>
            <a:ext cx="1652588" cy="369408"/>
          </a:xfrm>
          <a:solidFill>
            <a:srgbClr val="D01F05"/>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smtClean="0"/>
              <a:t>Header</a:t>
            </a:r>
          </a:p>
        </p:txBody>
      </p:sp>
      <p:sp>
        <p:nvSpPr>
          <p:cNvPr id="68" name="Platshållare för bild 4"/>
          <p:cNvSpPr>
            <a:spLocks noGrp="1"/>
          </p:cNvSpPr>
          <p:nvPr>
            <p:ph type="pic" sz="quarter" idx="35"/>
          </p:nvPr>
        </p:nvSpPr>
        <p:spPr>
          <a:xfrm>
            <a:off x="1079500" y="2467062"/>
            <a:ext cx="1649564" cy="1712345"/>
          </a:xfrm>
        </p:spPr>
        <p:txBody>
          <a:bodyPr/>
          <a:lstStyle>
            <a:lvl1pPr marL="285750" indent="-285750">
              <a:buClr>
                <a:srgbClr val="0074B9"/>
              </a:buClr>
              <a:buFont typeface="Arial" panose="020B0604020202020204" pitchFamily="34" charset="0"/>
              <a:buChar char="•"/>
              <a:defRPr/>
            </a:lvl1pPr>
          </a:lstStyle>
          <a:p>
            <a:r>
              <a:rPr lang="sv-SE" noProof="0" smtClean="0"/>
              <a:t>Dra bilden till platshållaren eller klicka på ikonen för att lägga till den</a:t>
            </a:r>
            <a:endParaRPr lang="en-GB" noProof="0" dirty="0"/>
          </a:p>
        </p:txBody>
      </p:sp>
      <p:sp>
        <p:nvSpPr>
          <p:cNvPr id="69" name="Platshållare för text 60"/>
          <p:cNvSpPr>
            <a:spLocks noGrp="1"/>
          </p:cNvSpPr>
          <p:nvPr>
            <p:ph type="body" sz="quarter" idx="36" hasCustomPrompt="1"/>
          </p:nvPr>
        </p:nvSpPr>
        <p:spPr>
          <a:xfrm>
            <a:off x="1079500" y="3809999"/>
            <a:ext cx="1652588" cy="369408"/>
          </a:xfrm>
          <a:solidFill>
            <a:srgbClr val="0074B9">
              <a:alpha val="75000"/>
            </a:srgbClr>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smtClean="0"/>
              <a:t>Header</a:t>
            </a:r>
          </a:p>
        </p:txBody>
      </p:sp>
      <p:sp>
        <p:nvSpPr>
          <p:cNvPr id="70" name="Platshållare för bild 4"/>
          <p:cNvSpPr>
            <a:spLocks noGrp="1"/>
          </p:cNvSpPr>
          <p:nvPr>
            <p:ph type="pic" sz="quarter" idx="37"/>
          </p:nvPr>
        </p:nvSpPr>
        <p:spPr>
          <a:xfrm>
            <a:off x="4668352" y="2467062"/>
            <a:ext cx="1649564" cy="1712345"/>
          </a:xfrm>
        </p:spPr>
        <p:txBody>
          <a:bodyPr/>
          <a:lstStyle>
            <a:lvl1pPr marL="285750" indent="-285750">
              <a:buClr>
                <a:srgbClr val="0074B9"/>
              </a:buClr>
              <a:buFont typeface="Arial" panose="020B0604020202020204" pitchFamily="34" charset="0"/>
              <a:buChar char="•"/>
              <a:defRPr/>
            </a:lvl1pPr>
          </a:lstStyle>
          <a:p>
            <a:r>
              <a:rPr lang="sv-SE" noProof="0" smtClean="0"/>
              <a:t>Dra bilden till platshållaren eller klicka på ikonen för att lägga till den</a:t>
            </a:r>
            <a:endParaRPr lang="en-GB" noProof="0" dirty="0"/>
          </a:p>
        </p:txBody>
      </p:sp>
      <p:sp>
        <p:nvSpPr>
          <p:cNvPr id="71" name="Platshållare för text 60"/>
          <p:cNvSpPr>
            <a:spLocks noGrp="1"/>
          </p:cNvSpPr>
          <p:nvPr>
            <p:ph type="body" sz="quarter" idx="38" hasCustomPrompt="1"/>
          </p:nvPr>
        </p:nvSpPr>
        <p:spPr>
          <a:xfrm>
            <a:off x="4668352" y="3809999"/>
            <a:ext cx="1652588" cy="369408"/>
          </a:xfrm>
          <a:solidFill>
            <a:srgbClr val="0074B9">
              <a:alpha val="75000"/>
            </a:srgbClr>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smtClean="0"/>
              <a:t>Header</a:t>
            </a:r>
          </a:p>
        </p:txBody>
      </p:sp>
      <p:sp>
        <p:nvSpPr>
          <p:cNvPr id="72" name="Platshållare för bild 4"/>
          <p:cNvSpPr>
            <a:spLocks noGrp="1"/>
          </p:cNvSpPr>
          <p:nvPr>
            <p:ph type="pic" sz="quarter" idx="39"/>
          </p:nvPr>
        </p:nvSpPr>
        <p:spPr>
          <a:xfrm>
            <a:off x="6456511" y="2467062"/>
            <a:ext cx="1649564" cy="1712345"/>
          </a:xfrm>
        </p:spPr>
        <p:txBody>
          <a:bodyPr/>
          <a:lstStyle>
            <a:lvl1pPr marL="285750" indent="-285750">
              <a:buClr>
                <a:srgbClr val="0074B9"/>
              </a:buClr>
              <a:buFont typeface="Arial" panose="020B0604020202020204" pitchFamily="34" charset="0"/>
              <a:buChar char="•"/>
              <a:defRPr/>
            </a:lvl1pPr>
          </a:lstStyle>
          <a:p>
            <a:r>
              <a:rPr lang="sv-SE" noProof="0" smtClean="0"/>
              <a:t>Dra bilden till platshållaren eller klicka på ikonen för att lägga till den</a:t>
            </a:r>
            <a:endParaRPr lang="en-GB" noProof="0" dirty="0"/>
          </a:p>
        </p:txBody>
      </p:sp>
      <p:sp>
        <p:nvSpPr>
          <p:cNvPr id="73" name="Platshållare för text 60"/>
          <p:cNvSpPr>
            <a:spLocks noGrp="1"/>
          </p:cNvSpPr>
          <p:nvPr>
            <p:ph type="body" sz="quarter" idx="40" hasCustomPrompt="1"/>
          </p:nvPr>
        </p:nvSpPr>
        <p:spPr>
          <a:xfrm>
            <a:off x="6456511" y="3809999"/>
            <a:ext cx="1652588" cy="369408"/>
          </a:xfrm>
          <a:solidFill>
            <a:srgbClr val="D01F05"/>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smtClean="0"/>
              <a:t>Header</a:t>
            </a:r>
          </a:p>
        </p:txBody>
      </p:sp>
      <p:sp>
        <p:nvSpPr>
          <p:cNvPr id="74" name="Platshållare för bild 4"/>
          <p:cNvSpPr>
            <a:spLocks noGrp="1"/>
          </p:cNvSpPr>
          <p:nvPr>
            <p:ph type="pic" sz="quarter" idx="41"/>
          </p:nvPr>
        </p:nvSpPr>
        <p:spPr>
          <a:xfrm>
            <a:off x="2871313" y="2467062"/>
            <a:ext cx="1649564" cy="1712345"/>
          </a:xfrm>
        </p:spPr>
        <p:txBody>
          <a:bodyPr/>
          <a:lstStyle>
            <a:lvl1pPr marL="285750" indent="-285750">
              <a:buClr>
                <a:srgbClr val="0074B9"/>
              </a:buClr>
              <a:buFont typeface="Arial" panose="020B0604020202020204" pitchFamily="34" charset="0"/>
              <a:buChar char="•"/>
              <a:defRPr/>
            </a:lvl1pPr>
          </a:lstStyle>
          <a:p>
            <a:r>
              <a:rPr lang="sv-SE" noProof="0" smtClean="0"/>
              <a:t>Dra bilden till platshållaren eller klicka på ikonen för att lägga till den</a:t>
            </a:r>
            <a:endParaRPr lang="en-GB" noProof="0" dirty="0"/>
          </a:p>
        </p:txBody>
      </p:sp>
      <p:sp>
        <p:nvSpPr>
          <p:cNvPr id="75" name="Platshållare för text 60"/>
          <p:cNvSpPr>
            <a:spLocks noGrp="1"/>
          </p:cNvSpPr>
          <p:nvPr>
            <p:ph type="body" sz="quarter" idx="42" hasCustomPrompt="1"/>
          </p:nvPr>
        </p:nvSpPr>
        <p:spPr>
          <a:xfrm>
            <a:off x="2871313" y="3809999"/>
            <a:ext cx="1652588" cy="369408"/>
          </a:xfrm>
          <a:solidFill>
            <a:srgbClr val="D01F05"/>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smtClean="0"/>
              <a:t>Header</a:t>
            </a:r>
          </a:p>
        </p:txBody>
      </p:sp>
    </p:spTree>
    <p:extLst>
      <p:ext uri="{BB962C8B-B14F-4D97-AF65-F5344CB8AC3E}">
        <p14:creationId xmlns:p14="http://schemas.microsoft.com/office/powerpoint/2010/main" val="2075902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918168" y="411213"/>
            <a:ext cx="7813675" cy="576213"/>
          </a:xfrm>
        </p:spPr>
        <p:txBody>
          <a:bodyPr>
            <a:normAutofit/>
          </a:bodyPr>
          <a:lstStyle>
            <a:lvl1pPr>
              <a:defRPr sz="3200"/>
            </a:lvl1pPr>
          </a:lstStyle>
          <a:p>
            <a:r>
              <a:rPr lang="sv-SE" noProof="0" smtClean="0"/>
              <a:t>Klicka här för att ändra format</a:t>
            </a:r>
            <a:endParaRPr lang="en-GB" noProof="0" dirty="0"/>
          </a:p>
        </p:txBody>
      </p:sp>
      <p:sp>
        <p:nvSpPr>
          <p:cNvPr id="3" name="Platshållare för innehåll 2"/>
          <p:cNvSpPr>
            <a:spLocks noGrp="1"/>
          </p:cNvSpPr>
          <p:nvPr>
            <p:ph sz="half" idx="1"/>
          </p:nvPr>
        </p:nvSpPr>
        <p:spPr>
          <a:xfrm>
            <a:off x="926782" y="1203598"/>
            <a:ext cx="3852863" cy="3060751"/>
          </a:xfrm>
        </p:spPr>
        <p:txBody>
          <a:bodyPr>
            <a:normAutofit/>
          </a:bodyPr>
          <a:lstStyle>
            <a:lvl1pPr>
              <a:buClr>
                <a:srgbClr val="0074B9"/>
              </a:buClr>
              <a:defRPr sz="2400"/>
            </a:lvl1pPr>
            <a:lvl2pPr>
              <a:buClr>
                <a:srgbClr val="0074B9"/>
              </a:buClr>
              <a:defRPr sz="2000"/>
            </a:lvl2pPr>
            <a:lvl3pPr>
              <a:buClr>
                <a:srgbClr val="0074B9"/>
              </a:buClr>
              <a:defRPr sz="1800"/>
            </a:lvl3pPr>
            <a:lvl4pPr>
              <a:buClr>
                <a:srgbClr val="0074B9"/>
              </a:buClr>
              <a:defRPr sz="1600"/>
            </a:lvl4pPr>
            <a:lvl5pPr>
              <a:buClr>
                <a:srgbClr val="0074B9"/>
              </a:buClr>
              <a:defRPr sz="1400"/>
            </a:lvl5pPr>
            <a:lvl6pPr>
              <a:defRPr sz="1620"/>
            </a:lvl6pPr>
            <a:lvl7pPr>
              <a:defRPr sz="1620"/>
            </a:lvl7pPr>
            <a:lvl8pPr>
              <a:defRPr sz="1620"/>
            </a:lvl8pPr>
            <a:lvl9pPr>
              <a:defRPr sz="162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4" name="Platshållare för innehåll 3"/>
          <p:cNvSpPr>
            <a:spLocks noGrp="1"/>
          </p:cNvSpPr>
          <p:nvPr>
            <p:ph sz="half" idx="2"/>
          </p:nvPr>
        </p:nvSpPr>
        <p:spPr>
          <a:xfrm>
            <a:off x="4886438" y="1203598"/>
            <a:ext cx="3852863" cy="3060751"/>
          </a:xfrm>
        </p:spPr>
        <p:txBody>
          <a:bodyPr>
            <a:normAutofit/>
          </a:bodyPr>
          <a:lstStyle>
            <a:lvl1pPr>
              <a:buClr>
                <a:srgbClr val="0074B9"/>
              </a:buClr>
              <a:defRPr sz="2400"/>
            </a:lvl1pPr>
            <a:lvl2pPr>
              <a:buClr>
                <a:srgbClr val="0074B9"/>
              </a:buClr>
              <a:defRPr sz="2000"/>
            </a:lvl2pPr>
            <a:lvl3pPr>
              <a:buClr>
                <a:srgbClr val="0074B9"/>
              </a:buClr>
              <a:defRPr sz="1800"/>
            </a:lvl3pPr>
            <a:lvl4pPr>
              <a:buClr>
                <a:srgbClr val="0074B9"/>
              </a:buClr>
              <a:defRPr sz="1600"/>
            </a:lvl4pPr>
            <a:lvl5pPr>
              <a:buClr>
                <a:srgbClr val="0074B9"/>
              </a:buClr>
              <a:defRPr sz="1400"/>
            </a:lvl5pPr>
            <a:lvl6pPr>
              <a:defRPr sz="1620"/>
            </a:lvl6pPr>
            <a:lvl7pPr>
              <a:defRPr sz="1620"/>
            </a:lvl7pPr>
            <a:lvl8pPr>
              <a:defRPr sz="1620"/>
            </a:lvl8pPr>
            <a:lvl9pPr>
              <a:defRPr sz="162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7" name="Platshållare för bildnummer 6"/>
          <p:cNvSpPr>
            <a:spLocks noGrp="1"/>
          </p:cNvSpPr>
          <p:nvPr>
            <p:ph type="sldNum" sz="quarter" idx="12"/>
          </p:nvPr>
        </p:nvSpPr>
        <p:spPr>
          <a:xfrm>
            <a:off x="8532440" y="4828157"/>
            <a:ext cx="360734" cy="110800"/>
          </a:xfrm>
          <a:prstGeom prst="rect">
            <a:avLst/>
          </a:prstGeom>
        </p:spPr>
        <p:txBody>
          <a:bodyPr/>
          <a:lstStyle/>
          <a:p>
            <a:fld id="{15E64212-AF21-4074-AD51-21ACBD25B453}" type="slidenum">
              <a:rPr lang="sv-SE" smtClean="0"/>
              <a:pPr/>
              <a:t>‹#›</a:t>
            </a:fld>
            <a:endParaRPr lang="sv-SE" dirty="0"/>
          </a:p>
        </p:txBody>
      </p:sp>
    </p:spTree>
    <p:extLst>
      <p:ext uri="{BB962C8B-B14F-4D97-AF65-F5344CB8AC3E}">
        <p14:creationId xmlns:p14="http://schemas.microsoft.com/office/powerpoint/2010/main" val="33907569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99592" y="987574"/>
            <a:ext cx="3852865" cy="551830"/>
          </a:xfrm>
        </p:spPr>
        <p:txBody>
          <a:bodyPr anchor="b">
            <a:noAutofit/>
          </a:bodyPr>
          <a:lstStyle>
            <a:lvl1pPr marL="0" indent="0">
              <a:lnSpc>
                <a:spcPct val="100000"/>
              </a:lnSpc>
              <a:buNone/>
              <a:defRPr sz="200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sv-SE" noProof="0" smtClean="0"/>
              <a:t>Klicka här för att ändra format på bakgrundstexten</a:t>
            </a:r>
          </a:p>
        </p:txBody>
      </p:sp>
      <p:sp>
        <p:nvSpPr>
          <p:cNvPr id="4" name="Platshållare för innehåll 3"/>
          <p:cNvSpPr>
            <a:spLocks noGrp="1"/>
          </p:cNvSpPr>
          <p:nvPr>
            <p:ph sz="half" idx="2"/>
          </p:nvPr>
        </p:nvSpPr>
        <p:spPr>
          <a:xfrm>
            <a:off x="911636" y="1707654"/>
            <a:ext cx="3852865" cy="2580930"/>
          </a:xfrm>
        </p:spPr>
        <p:txBody>
          <a:bodyPr/>
          <a:lstStyle>
            <a:lvl1pPr>
              <a:buClr>
                <a:srgbClr val="D01F05"/>
              </a:buClr>
              <a:defRPr sz="1800"/>
            </a:lvl1pPr>
            <a:lvl2pPr>
              <a:buClr>
                <a:srgbClr val="D01F05"/>
              </a:buClr>
              <a:defRPr sz="1600"/>
            </a:lvl2pPr>
            <a:lvl3pPr>
              <a:buClr>
                <a:srgbClr val="D01F05"/>
              </a:buClr>
              <a:defRPr sz="1400"/>
            </a:lvl3pPr>
            <a:lvl4pPr>
              <a:buClr>
                <a:srgbClr val="D01F05"/>
              </a:buClr>
              <a:defRPr sz="1200"/>
            </a:lvl4pPr>
            <a:lvl5pPr>
              <a:buClr>
                <a:srgbClr val="D01F05"/>
              </a:buClr>
              <a:defRPr sz="1200"/>
            </a:lvl5pPr>
            <a:lvl6pPr>
              <a:defRPr sz="1440"/>
            </a:lvl6pPr>
            <a:lvl7pPr>
              <a:defRPr sz="1440"/>
            </a:lvl7pPr>
            <a:lvl8pPr>
              <a:defRPr sz="1440"/>
            </a:lvl8pPr>
            <a:lvl9pPr>
              <a:defRPr sz="144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p:txBody>
      </p:sp>
      <p:sp>
        <p:nvSpPr>
          <p:cNvPr id="5" name="Platshållare för text 4"/>
          <p:cNvSpPr>
            <a:spLocks noGrp="1"/>
          </p:cNvSpPr>
          <p:nvPr>
            <p:ph type="body" sz="quarter" idx="3"/>
          </p:nvPr>
        </p:nvSpPr>
        <p:spPr>
          <a:xfrm>
            <a:off x="4849479" y="987574"/>
            <a:ext cx="3852861" cy="534240"/>
          </a:xfrm>
        </p:spPr>
        <p:txBody>
          <a:bodyPr anchor="b">
            <a:noAutofit/>
          </a:bodyPr>
          <a:lstStyle>
            <a:lvl1pPr marL="0" indent="0">
              <a:lnSpc>
                <a:spcPct val="100000"/>
              </a:lnSpc>
              <a:buNone/>
              <a:defRPr sz="200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sv-SE" noProof="0" smtClean="0"/>
              <a:t>Klicka här för att ändra format på bakgrundstexten</a:t>
            </a:r>
          </a:p>
        </p:txBody>
      </p:sp>
      <p:sp>
        <p:nvSpPr>
          <p:cNvPr id="6" name="Platshållare för innehåll 5"/>
          <p:cNvSpPr>
            <a:spLocks noGrp="1"/>
          </p:cNvSpPr>
          <p:nvPr>
            <p:ph sz="quarter" idx="4"/>
          </p:nvPr>
        </p:nvSpPr>
        <p:spPr>
          <a:xfrm>
            <a:off x="4860406" y="1707654"/>
            <a:ext cx="3852861" cy="2580930"/>
          </a:xfrm>
        </p:spPr>
        <p:txBody>
          <a:bodyPr/>
          <a:lstStyle>
            <a:lvl1pPr>
              <a:buClr>
                <a:srgbClr val="D01F05"/>
              </a:buClr>
              <a:defRPr sz="1800"/>
            </a:lvl1pPr>
            <a:lvl2pPr>
              <a:buClr>
                <a:srgbClr val="D01F05"/>
              </a:buClr>
              <a:defRPr sz="1600"/>
            </a:lvl2pPr>
            <a:lvl3pPr>
              <a:buClr>
                <a:srgbClr val="D01F05"/>
              </a:buClr>
              <a:defRPr sz="1400"/>
            </a:lvl3pPr>
            <a:lvl4pPr>
              <a:buClr>
                <a:srgbClr val="D01F05"/>
              </a:buClr>
              <a:defRPr sz="1200"/>
            </a:lvl4pPr>
            <a:lvl5pPr marL="719138" indent="0">
              <a:buClr>
                <a:srgbClr val="D01F05"/>
              </a:buClr>
              <a:buNone/>
              <a:defRPr sz="1080"/>
            </a:lvl5pPr>
            <a:lvl6pPr>
              <a:defRPr sz="1440"/>
            </a:lvl6pPr>
            <a:lvl7pPr>
              <a:defRPr sz="1440"/>
            </a:lvl7pPr>
            <a:lvl8pPr>
              <a:defRPr sz="1440"/>
            </a:lvl8pPr>
            <a:lvl9pPr>
              <a:defRPr sz="144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dirty="0"/>
          </a:p>
        </p:txBody>
      </p:sp>
      <p:sp>
        <p:nvSpPr>
          <p:cNvPr id="10" name="Rubrik 9"/>
          <p:cNvSpPr>
            <a:spLocks noGrp="1"/>
          </p:cNvSpPr>
          <p:nvPr>
            <p:ph type="title"/>
          </p:nvPr>
        </p:nvSpPr>
        <p:spPr>
          <a:xfrm>
            <a:off x="899592" y="303498"/>
            <a:ext cx="7813675" cy="576213"/>
          </a:xfrm>
        </p:spPr>
        <p:txBody>
          <a:bodyPr>
            <a:normAutofit/>
          </a:bodyPr>
          <a:lstStyle>
            <a:lvl1pPr>
              <a:defRPr sz="3200"/>
            </a:lvl1pPr>
          </a:lstStyle>
          <a:p>
            <a:r>
              <a:rPr lang="sv-SE" noProof="0" smtClean="0"/>
              <a:t>Klicka här för att ändra format</a:t>
            </a:r>
            <a:endParaRPr lang="sv-SE" noProof="0" dirty="0"/>
          </a:p>
        </p:txBody>
      </p:sp>
    </p:spTree>
    <p:extLst>
      <p:ext uri="{BB962C8B-B14F-4D97-AF65-F5344CB8AC3E}">
        <p14:creationId xmlns:p14="http://schemas.microsoft.com/office/powerpoint/2010/main" val="31839537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03264" y="699320"/>
            <a:ext cx="7813675" cy="576213"/>
          </a:xfrm>
          <a:prstGeom prst="rect">
            <a:avLst/>
          </a:prstGeom>
        </p:spPr>
        <p:txBody>
          <a:bodyPr vert="horz" lIns="0" tIns="0" rIns="0" bIns="0" rtlCol="0" anchor="t">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99095" y="1491220"/>
            <a:ext cx="7813675" cy="3060750"/>
          </a:xfrm>
          <a:prstGeom prst="rect">
            <a:avLst/>
          </a:prstGeom>
        </p:spPr>
        <p:txBody>
          <a:bodyPr vert="horz" lIns="0" tIns="0" rIns="0" bIns="0" rtlCol="0">
            <a:normAutofit/>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a:p>
            <a:pPr lvl="4"/>
            <a:r>
              <a:rPr lang="en-GB" noProof="0" dirty="0" err="1" smtClean="0"/>
              <a:t>Nivå</a:t>
            </a:r>
            <a:r>
              <a:rPr lang="en-GB" noProof="0" dirty="0" smtClean="0"/>
              <a:t> fem</a:t>
            </a:r>
            <a:endParaRPr lang="en-GB" noProof="0" dirty="0"/>
          </a:p>
        </p:txBody>
      </p:sp>
      <p:pic>
        <p:nvPicPr>
          <p:cNvPr id="4" name="Bildobjekt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6942" y="4371950"/>
            <a:ext cx="1352578" cy="810160"/>
          </a:xfrm>
          <a:prstGeom prst="rect">
            <a:avLst/>
          </a:prstGeom>
        </p:spPr>
      </p:pic>
      <p:pic>
        <p:nvPicPr>
          <p:cNvPr id="5" name="Bildobjekt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80412" y="4551970"/>
            <a:ext cx="720700" cy="483292"/>
          </a:xfrm>
          <a:prstGeom prst="rect">
            <a:avLst/>
          </a:prstGeom>
        </p:spPr>
      </p:pic>
    </p:spTree>
    <p:extLst>
      <p:ext uri="{BB962C8B-B14F-4D97-AF65-F5344CB8AC3E}">
        <p14:creationId xmlns:p14="http://schemas.microsoft.com/office/powerpoint/2010/main" val="3381544337"/>
      </p:ext>
    </p:extLst>
  </p:cSld>
  <p:clrMap bg1="lt1" tx1="dk1" bg2="lt2" tx2="dk2" accent1="accent1" accent2="accent2" accent3="accent3" accent4="accent4" accent5="accent5" accent6="accent6" hlink="hlink" folHlink="folHlink"/>
  <p:sldLayoutIdLst>
    <p:sldLayoutId id="2147483686" r:id="rId1"/>
    <p:sldLayoutId id="2147483756" r:id="rId2"/>
    <p:sldLayoutId id="2147483755" r:id="rId3"/>
    <p:sldLayoutId id="2147483748" r:id="rId4"/>
    <p:sldLayoutId id="2147483749" r:id="rId5"/>
    <p:sldLayoutId id="2147483750" r:id="rId6"/>
    <p:sldLayoutId id="2147483753" r:id="rId7"/>
    <p:sldLayoutId id="2147483688" r:id="rId8"/>
    <p:sldLayoutId id="2147483689" r:id="rId9"/>
    <p:sldLayoutId id="2147483708" r:id="rId10"/>
  </p:sldLayoutIdLst>
  <p:timing>
    <p:tnLst>
      <p:par>
        <p:cTn id="1" dur="indefinite" restart="never" nodeType="tmRoot"/>
      </p:par>
    </p:tnLst>
  </p:timing>
  <p:hf sldNum="0" hdr="0" dt="0"/>
  <p:txStyles>
    <p:titleStyle>
      <a:lvl1pPr algn="l" defTabSz="822960" rtl="0" eaLnBrk="1" latinLnBrk="0" hangingPunct="1">
        <a:lnSpc>
          <a:spcPct val="100000"/>
        </a:lnSpc>
        <a:spcBef>
          <a:spcPct val="0"/>
        </a:spcBef>
        <a:buNone/>
        <a:defRPr sz="3200" b="1" kern="1200">
          <a:solidFill>
            <a:schemeClr val="tx1">
              <a:lumMod val="75000"/>
              <a:lumOff val="25000"/>
            </a:schemeClr>
          </a:solidFill>
          <a:latin typeface="+mj-lt"/>
          <a:ea typeface="+mj-ea"/>
          <a:cs typeface="+mj-cs"/>
        </a:defRPr>
      </a:lvl1pPr>
    </p:titleStyle>
    <p:body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idx="4294967295"/>
          </p:nvPr>
        </p:nvSpPr>
        <p:spPr>
          <a:xfrm>
            <a:off x="982238" y="2979095"/>
            <a:ext cx="7362416" cy="900100"/>
          </a:xfrm>
        </p:spPr>
        <p:txBody>
          <a:bodyPr>
            <a:noAutofit/>
          </a:bodyPr>
          <a:lstStyle/>
          <a:p>
            <a:pPr lvl="0" algn="ctr"/>
            <a:r>
              <a:rPr lang="en-GB" sz="2800" dirty="0"/>
              <a:t>Cascading effects </a:t>
            </a:r>
            <a:br>
              <a:rPr lang="en-GB" sz="2800" dirty="0"/>
            </a:br>
            <a:r>
              <a:rPr lang="en-GB" sz="2800" b="0" dirty="0" smtClean="0"/>
              <a:t>What are they </a:t>
            </a:r>
            <a:r>
              <a:rPr lang="en-GB" sz="2800" b="0" dirty="0"/>
              <a:t>and how </a:t>
            </a:r>
            <a:r>
              <a:rPr lang="en-GB" sz="2800" b="0" dirty="0" smtClean="0"/>
              <a:t>do they </a:t>
            </a:r>
            <a:r>
              <a:rPr lang="en-GB" sz="2800" b="0" dirty="0"/>
              <a:t>affect society?</a:t>
            </a:r>
            <a:r>
              <a:rPr lang="sv-SE" sz="2800" dirty="0"/>
              <a:t/>
            </a:r>
            <a:br>
              <a:rPr lang="sv-SE" sz="2800" dirty="0"/>
            </a:br>
            <a:r>
              <a:rPr lang="en-GB" sz="2800" dirty="0" smtClean="0"/>
              <a:t/>
            </a:r>
            <a:br>
              <a:rPr lang="en-GB" sz="2800" dirty="0" smtClean="0"/>
            </a:br>
            <a:endParaRPr lang="en-GB" sz="2800" dirty="0"/>
          </a:p>
        </p:txBody>
      </p:sp>
      <p:sp>
        <p:nvSpPr>
          <p:cNvPr id="4" name="Rubrik 4"/>
          <p:cNvSpPr txBox="1">
            <a:spLocks/>
          </p:cNvSpPr>
          <p:nvPr/>
        </p:nvSpPr>
        <p:spPr>
          <a:xfrm>
            <a:off x="782438" y="3526272"/>
            <a:ext cx="7362416" cy="669600"/>
          </a:xfrm>
          <a:prstGeom prst="rect">
            <a:avLst/>
          </a:prstGeom>
        </p:spPr>
        <p:txBody>
          <a:bodyPr vert="horz" lIns="0" tIns="0" rIns="0" bIns="0" rtlCol="0" anchor="t">
            <a:normAutofit fontScale="97500"/>
          </a:bodyPr>
          <a:lstStyle>
            <a:lvl1pPr algn="l" defTabSz="822960" rtl="0" eaLnBrk="1" latinLnBrk="0" hangingPunct="1">
              <a:lnSpc>
                <a:spcPct val="100000"/>
              </a:lnSpc>
              <a:spcBef>
                <a:spcPct val="0"/>
              </a:spcBef>
              <a:buNone/>
              <a:defRPr sz="2520" b="1" kern="1200">
                <a:solidFill>
                  <a:schemeClr val="tx1">
                    <a:lumMod val="75000"/>
                    <a:lumOff val="25000"/>
                  </a:schemeClr>
                </a:solidFill>
                <a:latin typeface="+mj-lt"/>
                <a:ea typeface="+mj-ea"/>
                <a:cs typeface="+mj-cs"/>
              </a:defRPr>
            </a:lvl1pPr>
          </a:lstStyle>
          <a:p>
            <a:pPr algn="ctr"/>
            <a:endParaRPr lang="en-GB" dirty="0"/>
          </a:p>
        </p:txBody>
      </p:sp>
      <p:sp>
        <p:nvSpPr>
          <p:cNvPr id="8" name="textruta 7"/>
          <p:cNvSpPr txBox="1"/>
          <p:nvPr/>
        </p:nvSpPr>
        <p:spPr>
          <a:xfrm>
            <a:off x="2744706" y="4371950"/>
            <a:ext cx="3672408" cy="590931"/>
          </a:xfrm>
          <a:prstGeom prst="rect">
            <a:avLst/>
          </a:prstGeom>
          <a:solidFill>
            <a:schemeClr val="bg1"/>
          </a:solidFill>
        </p:spPr>
        <p:txBody>
          <a:bodyPr wrap="square" rtlCol="0">
            <a:spAutoFit/>
          </a:bodyPr>
          <a:lstStyle/>
          <a:p>
            <a:pPr algn="ctr"/>
            <a:r>
              <a:rPr lang="sv-SE" dirty="0" smtClean="0"/>
              <a:t>Alexander Cedergren</a:t>
            </a:r>
          </a:p>
          <a:p>
            <a:pPr algn="ctr"/>
            <a:r>
              <a:rPr lang="sv-SE" dirty="0" smtClean="0"/>
              <a:t>University </a:t>
            </a:r>
            <a:r>
              <a:rPr lang="sv-SE" dirty="0" err="1" smtClean="0"/>
              <a:t>of</a:t>
            </a:r>
            <a:r>
              <a:rPr lang="sv-SE" dirty="0" smtClean="0"/>
              <a:t> Lund</a:t>
            </a:r>
            <a:endParaRPr lang="sv-SE" dirty="0"/>
          </a:p>
        </p:txBody>
      </p:sp>
      <p:pic>
        <p:nvPicPr>
          <p:cNvPr id="6" name="Bildobjekt 5" descr="P:\CascEff\D1.5\MSB10368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1145" y="629185"/>
            <a:ext cx="3344602" cy="2230597"/>
          </a:xfrm>
          <a:prstGeom prst="rect">
            <a:avLst/>
          </a:prstGeom>
          <a:noFill/>
          <a:ln>
            <a:noFill/>
          </a:ln>
        </p:spPr>
      </p:pic>
    </p:spTree>
    <p:extLst>
      <p:ext uri="{BB962C8B-B14F-4D97-AF65-F5344CB8AC3E}">
        <p14:creationId xmlns:p14="http://schemas.microsoft.com/office/powerpoint/2010/main" val="2678441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749" y="339502"/>
            <a:ext cx="7813675" cy="1008112"/>
          </a:xfrm>
        </p:spPr>
        <p:txBody>
          <a:bodyPr>
            <a:normAutofit/>
          </a:bodyPr>
          <a:lstStyle/>
          <a:p>
            <a:pPr>
              <a:tabLst>
                <a:tab pos="542925" algn="l"/>
              </a:tabLst>
            </a:pPr>
            <a:r>
              <a:rPr lang="en-GB" dirty="0" smtClean="0"/>
              <a:t>3.	Learnings on cascading </a:t>
            </a:r>
            <a:r>
              <a:rPr lang="en-GB" dirty="0"/>
              <a:t>effects </a:t>
            </a:r>
            <a:r>
              <a:rPr lang="en-GB" dirty="0" smtClean="0"/>
              <a:t>	from </a:t>
            </a:r>
            <a:r>
              <a:rPr lang="en-GB" dirty="0"/>
              <a:t>past </a:t>
            </a:r>
            <a:r>
              <a:rPr lang="en-GB" dirty="0" smtClean="0"/>
              <a:t>	events</a:t>
            </a:r>
            <a:endParaRPr lang="en-GB" dirty="0"/>
          </a:p>
        </p:txBody>
      </p:sp>
      <p:sp>
        <p:nvSpPr>
          <p:cNvPr id="5" name="Platshållare för innehåll 2"/>
          <p:cNvSpPr txBox="1">
            <a:spLocks/>
          </p:cNvSpPr>
          <p:nvPr/>
        </p:nvSpPr>
        <p:spPr>
          <a:xfrm>
            <a:off x="881498" y="1419622"/>
            <a:ext cx="7813676" cy="3816424"/>
          </a:xfrm>
          <a:prstGeom prst="rect">
            <a:avLst/>
          </a:prstGeom>
        </p:spPr>
        <p:txBody>
          <a:bodyPr vert="horz" lIns="0" tIns="0" rIns="0" bIns="0" rtlCol="0">
            <a:normAutofit/>
          </a:bodyPr>
          <a:lst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t>Exemplification </a:t>
            </a:r>
            <a:r>
              <a:rPr lang="en-GB" sz="2000" dirty="0"/>
              <a:t>of </a:t>
            </a:r>
            <a:r>
              <a:rPr lang="en-GB" sz="2000" dirty="0" smtClean="0"/>
              <a:t>the type </a:t>
            </a:r>
            <a:r>
              <a:rPr lang="en-GB" sz="2000" dirty="0"/>
              <a:t>of insights that can be gained at a more </a:t>
            </a:r>
            <a:r>
              <a:rPr lang="en-GB" sz="2000" dirty="0" smtClean="0"/>
              <a:t>general level from the collected data </a:t>
            </a:r>
          </a:p>
          <a:p>
            <a:r>
              <a:rPr lang="en-GB" sz="2000" dirty="0" smtClean="0"/>
              <a:t>Analyses builds on case studies of the 40 events</a:t>
            </a:r>
          </a:p>
          <a:p>
            <a:pPr lvl="1"/>
            <a:r>
              <a:rPr lang="en-GB" sz="1600" dirty="0" smtClean="0"/>
              <a:t>Strengths of analyses in terms of very detailed case studies</a:t>
            </a:r>
          </a:p>
          <a:p>
            <a:pPr lvl="1"/>
            <a:r>
              <a:rPr lang="en-GB" sz="1600" dirty="0" smtClean="0"/>
              <a:t>Limitations in terms of possibilities to make generalizations</a:t>
            </a:r>
          </a:p>
          <a:p>
            <a:endParaRPr lang="sv-SE" sz="2000" dirty="0"/>
          </a:p>
          <a:p>
            <a:pPr marL="0" indent="0">
              <a:buNone/>
            </a:pPr>
            <a:r>
              <a:rPr lang="en-GB" sz="2000" dirty="0" smtClean="0"/>
              <a:t>	</a:t>
            </a:r>
            <a:endParaRPr lang="en-GB" sz="3300" dirty="0" smtClean="0"/>
          </a:p>
          <a:p>
            <a:endParaRPr lang="en-GB" sz="3300" dirty="0" smtClean="0"/>
          </a:p>
        </p:txBody>
      </p:sp>
    </p:spTree>
    <p:extLst>
      <p:ext uri="{BB962C8B-B14F-4D97-AF65-F5344CB8AC3E}">
        <p14:creationId xmlns:p14="http://schemas.microsoft.com/office/powerpoint/2010/main" val="1937110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3.1</a:t>
            </a:r>
            <a:r>
              <a:rPr lang="en-GB" dirty="0"/>
              <a:t>	</a:t>
            </a:r>
            <a:r>
              <a:rPr lang="en-GB" dirty="0" smtClean="0"/>
              <a:t>Between </a:t>
            </a:r>
            <a:r>
              <a:rPr lang="en-GB" dirty="0"/>
              <a:t>which systems do cascading effects </a:t>
            </a:r>
            <a:r>
              <a:rPr lang="en-GB" dirty="0" smtClean="0"/>
              <a:t>	occur</a:t>
            </a:r>
            <a:r>
              <a:rPr lang="en-GB" dirty="0"/>
              <a:t>?</a:t>
            </a:r>
          </a:p>
        </p:txBody>
      </p:sp>
      <p:pic>
        <p:nvPicPr>
          <p:cNvPr id="4"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843808" y="983250"/>
            <a:ext cx="4221608" cy="4159131"/>
          </a:xfrm>
          <a:prstGeom prst="rect">
            <a:avLst/>
          </a:prstGeom>
          <a:noFill/>
          <a:ln>
            <a:noFill/>
          </a:ln>
        </p:spPr>
      </p:pic>
    </p:spTree>
    <p:extLst>
      <p:ext uri="{BB962C8B-B14F-4D97-AF65-F5344CB8AC3E}">
        <p14:creationId xmlns:p14="http://schemas.microsoft.com/office/powerpoint/2010/main" val="271917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3.2</a:t>
            </a:r>
            <a:r>
              <a:rPr lang="en-GB" dirty="0"/>
              <a:t>	</a:t>
            </a:r>
            <a:r>
              <a:rPr lang="en-GB" dirty="0" smtClean="0"/>
              <a:t>Which </a:t>
            </a:r>
            <a:r>
              <a:rPr lang="en-GB" dirty="0"/>
              <a:t>systems are most frequently originating </a:t>
            </a:r>
            <a:r>
              <a:rPr lang="en-GB" dirty="0" smtClean="0"/>
              <a:t>	and </a:t>
            </a:r>
            <a:r>
              <a:rPr lang="en-GB" dirty="0"/>
              <a:t>dependent systems, respectively?</a:t>
            </a:r>
          </a:p>
        </p:txBody>
      </p:sp>
      <p:pic>
        <p:nvPicPr>
          <p:cNvPr id="5" name="Picture 11"/>
          <p:cNvPicPr/>
          <p:nvPr/>
        </p:nvPicPr>
        <p:blipFill rotWithShape="1">
          <a:blip r:embed="rId3">
            <a:extLst>
              <a:ext uri="{28A0092B-C50C-407E-A947-70E740481C1C}">
                <a14:useLocalDpi xmlns:a14="http://schemas.microsoft.com/office/drawing/2010/main" val="0"/>
              </a:ext>
            </a:extLst>
          </a:blip>
          <a:srcRect b="3618"/>
          <a:stretch/>
        </p:blipFill>
        <p:spPr bwMode="auto">
          <a:xfrm>
            <a:off x="2195736" y="1347614"/>
            <a:ext cx="4968552" cy="334946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9676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3.3</a:t>
            </a:r>
            <a:r>
              <a:rPr lang="en-GB" dirty="0"/>
              <a:t>	</a:t>
            </a:r>
            <a:r>
              <a:rPr lang="en-GB" dirty="0" smtClean="0"/>
              <a:t>How </a:t>
            </a:r>
            <a:r>
              <a:rPr lang="en-GB" dirty="0"/>
              <a:t>many systems are involved in the same </a:t>
            </a:r>
            <a:r>
              <a:rPr lang="en-GB" dirty="0" smtClean="0"/>
              <a:t>	event </a:t>
            </a:r>
            <a:r>
              <a:rPr lang="en-GB" dirty="0"/>
              <a:t>and what cascade order?</a:t>
            </a:r>
          </a:p>
        </p:txBody>
      </p:sp>
      <p:pic>
        <p:nvPicPr>
          <p:cNvPr id="4"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153908"/>
            <a:ext cx="4276348" cy="3989592"/>
          </a:xfrm>
          <a:prstGeom prst="rect">
            <a:avLst/>
          </a:prstGeom>
          <a:noFill/>
          <a:ln>
            <a:noFill/>
          </a:ln>
        </p:spPr>
      </p:pic>
    </p:spTree>
    <p:extLst>
      <p:ext uri="{BB962C8B-B14F-4D97-AF65-F5344CB8AC3E}">
        <p14:creationId xmlns:p14="http://schemas.microsoft.com/office/powerpoint/2010/main" val="1187130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3.4</a:t>
            </a:r>
            <a:r>
              <a:rPr lang="en-GB" dirty="0"/>
              <a:t>	</a:t>
            </a:r>
            <a:r>
              <a:rPr lang="en-GB" dirty="0" smtClean="0"/>
              <a:t>How </a:t>
            </a:r>
            <a:r>
              <a:rPr lang="en-GB" dirty="0"/>
              <a:t>often are the systems involved and what </a:t>
            </a:r>
            <a:r>
              <a:rPr lang="en-GB" dirty="0" smtClean="0"/>
              <a:t>	is </a:t>
            </a:r>
            <a:r>
              <a:rPr lang="en-GB" dirty="0"/>
              <a:t>the duration of the impacts?</a:t>
            </a:r>
          </a:p>
        </p:txBody>
      </p:sp>
      <p:pic>
        <p:nvPicPr>
          <p:cNvPr id="5" name="Picture 17"/>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347614"/>
            <a:ext cx="5267515" cy="3684622"/>
          </a:xfrm>
          <a:prstGeom prst="rect">
            <a:avLst/>
          </a:prstGeom>
          <a:noFill/>
          <a:ln>
            <a:noFill/>
          </a:ln>
        </p:spPr>
      </p:pic>
    </p:spTree>
    <p:extLst>
      <p:ext uri="{BB962C8B-B14F-4D97-AF65-F5344CB8AC3E}">
        <p14:creationId xmlns:p14="http://schemas.microsoft.com/office/powerpoint/2010/main" val="398085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3.5</a:t>
            </a:r>
            <a:r>
              <a:rPr lang="en-GB" dirty="0"/>
              <a:t>	</a:t>
            </a:r>
            <a:r>
              <a:rPr lang="en-GB" dirty="0" smtClean="0"/>
              <a:t> What </a:t>
            </a:r>
            <a:r>
              <a:rPr lang="en-GB" dirty="0"/>
              <a:t>coping capacity do the systems have?</a:t>
            </a:r>
          </a:p>
        </p:txBody>
      </p:sp>
      <p:pic>
        <p:nvPicPr>
          <p:cNvPr id="4" name="Picture 19"/>
          <p:cNvPicPr/>
          <p:nvPr/>
        </p:nvPicPr>
        <p:blipFill rotWithShape="1">
          <a:blip r:embed="rId3">
            <a:extLst>
              <a:ext uri="{28A0092B-C50C-407E-A947-70E740481C1C}">
                <a14:useLocalDpi xmlns:a14="http://schemas.microsoft.com/office/drawing/2010/main" val="0"/>
              </a:ext>
            </a:extLst>
          </a:blip>
          <a:srcRect t="2241" b="1376"/>
          <a:stretch/>
        </p:blipFill>
        <p:spPr bwMode="auto">
          <a:xfrm>
            <a:off x="1691680" y="1275606"/>
            <a:ext cx="5379525" cy="36265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580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3.6</a:t>
            </a:r>
            <a:r>
              <a:rPr lang="en-GB" dirty="0"/>
              <a:t>	</a:t>
            </a:r>
            <a:r>
              <a:rPr lang="en-GB" dirty="0" smtClean="0"/>
              <a:t> How </a:t>
            </a:r>
            <a:r>
              <a:rPr lang="en-GB" dirty="0"/>
              <a:t>long time does it take from the initiating </a:t>
            </a:r>
            <a:r>
              <a:rPr lang="en-GB" dirty="0" smtClean="0"/>
              <a:t>	event to </a:t>
            </a:r>
            <a:r>
              <a:rPr lang="en-GB" dirty="0"/>
              <a:t>impacts </a:t>
            </a:r>
            <a:r>
              <a:rPr lang="en-GB" dirty="0" smtClean="0"/>
              <a:t>in </a:t>
            </a:r>
            <a:r>
              <a:rPr lang="en-GB" dirty="0"/>
              <a:t>the different systems?</a:t>
            </a:r>
          </a:p>
        </p:txBody>
      </p:sp>
      <p:pic>
        <p:nvPicPr>
          <p:cNvPr id="5" name="Picture 20"/>
          <p:cNvPicPr/>
          <p:nvPr/>
        </p:nvPicPr>
        <p:blipFill rotWithShape="1">
          <a:blip r:embed="rId3">
            <a:extLst>
              <a:ext uri="{28A0092B-C50C-407E-A947-70E740481C1C}">
                <a14:useLocalDpi xmlns:a14="http://schemas.microsoft.com/office/drawing/2010/main" val="0"/>
              </a:ext>
            </a:extLst>
          </a:blip>
          <a:srcRect t="1245" b="1"/>
          <a:stretch/>
        </p:blipFill>
        <p:spPr bwMode="auto">
          <a:xfrm>
            <a:off x="1907704" y="1419622"/>
            <a:ext cx="4973500" cy="34358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0767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3.7</a:t>
            </a:r>
            <a:r>
              <a:rPr lang="en-GB" dirty="0"/>
              <a:t>	</a:t>
            </a:r>
            <a:r>
              <a:rPr lang="en-GB" dirty="0" smtClean="0"/>
              <a:t>How </a:t>
            </a:r>
            <a:r>
              <a:rPr lang="en-GB" dirty="0"/>
              <a:t>long time does it take for cascading </a:t>
            </a:r>
            <a:r>
              <a:rPr lang="en-GB" dirty="0" smtClean="0"/>
              <a:t>		effects </a:t>
            </a:r>
            <a:r>
              <a:rPr lang="en-GB" dirty="0"/>
              <a:t>to propagate?</a:t>
            </a:r>
          </a:p>
        </p:txBody>
      </p:sp>
      <p:pic>
        <p:nvPicPr>
          <p:cNvPr id="4" name="Picture 2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275606"/>
            <a:ext cx="5352996" cy="3744416"/>
          </a:xfrm>
          <a:prstGeom prst="rect">
            <a:avLst/>
          </a:prstGeom>
          <a:noFill/>
          <a:ln>
            <a:noFill/>
          </a:ln>
        </p:spPr>
      </p:pic>
    </p:spTree>
    <p:extLst>
      <p:ext uri="{BB962C8B-B14F-4D97-AF65-F5344CB8AC3E}">
        <p14:creationId xmlns:p14="http://schemas.microsoft.com/office/powerpoint/2010/main" val="69017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3.8</a:t>
            </a:r>
            <a:r>
              <a:rPr lang="en-GB" dirty="0"/>
              <a:t>	</a:t>
            </a:r>
            <a:r>
              <a:rPr lang="en-GB" dirty="0" smtClean="0"/>
              <a:t>How </a:t>
            </a:r>
            <a:r>
              <a:rPr lang="en-GB" dirty="0"/>
              <a:t>large geographical areas are impacted </a:t>
            </a:r>
            <a:r>
              <a:rPr lang="en-GB" dirty="0" smtClean="0"/>
              <a:t>	due </a:t>
            </a:r>
            <a:r>
              <a:rPr lang="en-GB" dirty="0"/>
              <a:t>to different initiating events?</a:t>
            </a:r>
          </a:p>
        </p:txBody>
      </p:sp>
      <p:pic>
        <p:nvPicPr>
          <p:cNvPr id="5" name="Picture 22"/>
          <p:cNvPicPr/>
          <p:nvPr/>
        </p:nvPicPr>
        <p:blipFill rotWithShape="1">
          <a:blip r:embed="rId3">
            <a:extLst>
              <a:ext uri="{28A0092B-C50C-407E-A947-70E740481C1C}">
                <a14:useLocalDpi xmlns:a14="http://schemas.microsoft.com/office/drawing/2010/main" val="0"/>
              </a:ext>
            </a:extLst>
          </a:blip>
          <a:srcRect t="4483"/>
          <a:stretch/>
        </p:blipFill>
        <p:spPr bwMode="auto">
          <a:xfrm>
            <a:off x="1763688" y="1275606"/>
            <a:ext cx="5496376" cy="36724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7283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3.9</a:t>
            </a:r>
            <a:r>
              <a:rPr lang="en-GB" dirty="0"/>
              <a:t>	</a:t>
            </a:r>
            <a:r>
              <a:rPr lang="en-GB" dirty="0" smtClean="0"/>
              <a:t>What </a:t>
            </a:r>
            <a:r>
              <a:rPr lang="en-GB" dirty="0"/>
              <a:t>conditions influence (mitigate or </a:t>
            </a:r>
            <a:r>
              <a:rPr lang="en-GB" dirty="0" smtClean="0"/>
              <a:t>	aggravate</a:t>
            </a:r>
            <a:r>
              <a:rPr lang="en-GB" dirty="0"/>
              <a:t>) cascading effects?</a:t>
            </a:r>
          </a:p>
        </p:txBody>
      </p:sp>
      <p:pic>
        <p:nvPicPr>
          <p:cNvPr id="4" name="Picture 24"/>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275606"/>
            <a:ext cx="5529519" cy="3867894"/>
          </a:xfrm>
          <a:prstGeom prst="rect">
            <a:avLst/>
          </a:prstGeom>
          <a:noFill/>
          <a:ln>
            <a:noFill/>
          </a:ln>
        </p:spPr>
      </p:pic>
    </p:spTree>
    <p:extLst>
      <p:ext uri="{BB962C8B-B14F-4D97-AF65-F5344CB8AC3E}">
        <p14:creationId xmlns:p14="http://schemas.microsoft.com/office/powerpoint/2010/main" val="1201223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1.1	</a:t>
            </a:r>
            <a:r>
              <a:rPr lang="en-GB" dirty="0" smtClean="0"/>
              <a:t>Introduction</a:t>
            </a:r>
            <a:endParaRPr lang="en-GB" dirty="0"/>
          </a:p>
        </p:txBody>
      </p:sp>
      <p:sp>
        <p:nvSpPr>
          <p:cNvPr id="3" name="Platshållare för innehåll 2"/>
          <p:cNvSpPr>
            <a:spLocks noGrp="1"/>
          </p:cNvSpPr>
          <p:nvPr>
            <p:ph idx="1"/>
          </p:nvPr>
        </p:nvSpPr>
        <p:spPr>
          <a:xfrm>
            <a:off x="914749" y="1059582"/>
            <a:ext cx="7813676" cy="3456384"/>
          </a:xfrm>
        </p:spPr>
        <p:txBody>
          <a:bodyPr>
            <a:normAutofit fontScale="92500"/>
          </a:bodyPr>
          <a:lstStyle/>
          <a:p>
            <a:r>
              <a:rPr lang="en-GB" sz="2200" dirty="0" smtClean="0"/>
              <a:t>In recent decades, the interconnections between fundamental functions and services in society have increased</a:t>
            </a:r>
          </a:p>
          <a:p>
            <a:pPr lvl="1"/>
            <a:r>
              <a:rPr lang="en-GB" sz="1700" dirty="0" smtClean="0"/>
              <a:t>For example, growing dependencies to power supply, transportation, health care and communication systems </a:t>
            </a:r>
          </a:p>
          <a:p>
            <a:pPr marL="180975" lvl="1" indent="-180975">
              <a:spcBef>
                <a:spcPts val="360"/>
              </a:spcBef>
            </a:pPr>
            <a:r>
              <a:rPr lang="en-GB" sz="2200" dirty="0" smtClean="0"/>
              <a:t>These growing dependencies between different societal functions have given rise to more efficient services….</a:t>
            </a:r>
          </a:p>
          <a:p>
            <a:pPr marL="180975" lvl="1" indent="-180975">
              <a:spcBef>
                <a:spcPts val="360"/>
              </a:spcBef>
            </a:pPr>
            <a:r>
              <a:rPr lang="en-GB" sz="2200" dirty="0" smtClean="0"/>
              <a:t>....but at the same time also introduced new types of vulnerabilities </a:t>
            </a:r>
          </a:p>
          <a:p>
            <a:pPr marL="180975" lvl="1" indent="-180975">
              <a:spcBef>
                <a:spcPts val="360"/>
              </a:spcBef>
            </a:pPr>
            <a:r>
              <a:rPr lang="en-GB" sz="2200" dirty="0" smtClean="0"/>
              <a:t>A failure in one system may propagate to other systems, giving rise to </a:t>
            </a:r>
            <a:r>
              <a:rPr lang="en-GB" sz="2200" b="1" dirty="0" smtClean="0"/>
              <a:t>cascading effects </a:t>
            </a:r>
            <a:endParaRPr lang="en-GB" sz="2200" b="1" dirty="0"/>
          </a:p>
        </p:txBody>
      </p:sp>
    </p:spTree>
    <p:extLst>
      <p:ext uri="{BB962C8B-B14F-4D97-AF65-F5344CB8AC3E}">
        <p14:creationId xmlns:p14="http://schemas.microsoft.com/office/powerpoint/2010/main" val="522883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07678" y="483518"/>
            <a:ext cx="7813675" cy="576213"/>
          </a:xfrm>
        </p:spPr>
        <p:txBody>
          <a:bodyPr>
            <a:normAutofit/>
          </a:bodyPr>
          <a:lstStyle/>
          <a:p>
            <a:pPr>
              <a:tabLst>
                <a:tab pos="265113" algn="l"/>
                <a:tab pos="446088" algn="l"/>
              </a:tabLst>
            </a:pPr>
            <a:r>
              <a:rPr lang="en-GB" sz="2900" dirty="0" smtClean="0"/>
              <a:t>4.</a:t>
            </a:r>
            <a:r>
              <a:rPr lang="en-GB" sz="2900" dirty="0"/>
              <a:t>	Conclusions</a:t>
            </a:r>
          </a:p>
        </p:txBody>
      </p:sp>
      <p:sp>
        <p:nvSpPr>
          <p:cNvPr id="5" name="Platshållare för innehåll 2"/>
          <p:cNvSpPr txBox="1">
            <a:spLocks/>
          </p:cNvSpPr>
          <p:nvPr/>
        </p:nvSpPr>
        <p:spPr>
          <a:xfrm>
            <a:off x="903980" y="1327076"/>
            <a:ext cx="7846926" cy="3816424"/>
          </a:xfrm>
          <a:prstGeom prst="rect">
            <a:avLst/>
          </a:prstGeom>
        </p:spPr>
        <p:txBody>
          <a:bodyPr vert="horz" lIns="0" tIns="0" rIns="0" bIns="0" rtlCol="0">
            <a:normAutofit/>
          </a:bodyPr>
          <a:lst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2000" dirty="0"/>
              <a:t>Case studies of previous events involving cascading effects have contributed with knowledge about the nature, processes and patterns of cascading effects</a:t>
            </a:r>
            <a:r>
              <a:rPr lang="sv-SE" sz="2000" dirty="0"/>
              <a:t> </a:t>
            </a:r>
            <a:endParaRPr lang="en-GB" sz="2000" dirty="0"/>
          </a:p>
          <a:p>
            <a:r>
              <a:rPr lang="en-GB" sz="2000" dirty="0" smtClean="0"/>
              <a:t>Specifically, it can be concluded that:</a:t>
            </a:r>
          </a:p>
          <a:p>
            <a:pPr lvl="1"/>
            <a:r>
              <a:rPr lang="en-GB" sz="1600" dirty="0"/>
              <a:t>Power supply is often represented as an originator and </a:t>
            </a:r>
            <a:r>
              <a:rPr lang="en-GB" sz="1600" dirty="0" smtClean="0"/>
              <a:t>the Public </a:t>
            </a:r>
            <a:r>
              <a:rPr lang="en-GB" sz="1600" dirty="0"/>
              <a:t>is often a </a:t>
            </a:r>
            <a:r>
              <a:rPr lang="en-GB" sz="1600" dirty="0" smtClean="0"/>
              <a:t>dependent system </a:t>
            </a:r>
            <a:r>
              <a:rPr lang="en-GB" sz="1600" dirty="0"/>
              <a:t>(i.e. an impacted system)</a:t>
            </a:r>
            <a:r>
              <a:rPr lang="sv-SE" sz="1600" dirty="0"/>
              <a:t> </a:t>
            </a:r>
            <a:endParaRPr lang="sv-SE" sz="1600" dirty="0" smtClean="0"/>
          </a:p>
          <a:p>
            <a:pPr lvl="1"/>
            <a:r>
              <a:rPr lang="en-GB" sz="1600" dirty="0"/>
              <a:t>In events with a large number of systems involved it is likely that they will also have higher order of cascading effects (although there is not a strong correlation)</a:t>
            </a:r>
            <a:r>
              <a:rPr lang="sv-SE" sz="1600" dirty="0"/>
              <a:t> </a:t>
            </a:r>
            <a:endParaRPr lang="sv-SE" sz="1600" dirty="0" smtClean="0"/>
          </a:p>
          <a:p>
            <a:pPr lvl="1"/>
            <a:r>
              <a:rPr lang="en-GB" sz="1600" dirty="0" smtClean="0"/>
              <a:t>However, it does not necessarily take longer to recover from an event where many systems are involved</a:t>
            </a:r>
          </a:p>
        </p:txBody>
      </p:sp>
    </p:spTree>
    <p:extLst>
      <p:ext uri="{BB962C8B-B14F-4D97-AF65-F5344CB8AC3E}">
        <p14:creationId xmlns:p14="http://schemas.microsoft.com/office/powerpoint/2010/main" val="1843818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p:cNvSpPr txBox="1">
            <a:spLocks/>
          </p:cNvSpPr>
          <p:nvPr/>
        </p:nvSpPr>
        <p:spPr>
          <a:xfrm>
            <a:off x="881498" y="1419622"/>
            <a:ext cx="7813676" cy="3816424"/>
          </a:xfrm>
          <a:prstGeom prst="rect">
            <a:avLst/>
          </a:prstGeom>
        </p:spPr>
        <p:txBody>
          <a:bodyPr vert="horz" lIns="0" tIns="0" rIns="0" bIns="0" rtlCol="0">
            <a:noAutofit/>
          </a:bodyPr>
          <a:lst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1"/>
            <a:r>
              <a:rPr lang="en-GB" sz="1600" dirty="0" smtClean="0"/>
              <a:t>For </a:t>
            </a:r>
            <a:r>
              <a:rPr lang="en-GB" sz="1600" dirty="0"/>
              <a:t>many systems, there is very limited time </a:t>
            </a:r>
            <a:r>
              <a:rPr lang="en-GB" sz="1600" dirty="0" smtClean="0"/>
              <a:t>between </a:t>
            </a:r>
            <a:r>
              <a:rPr lang="en-GB" sz="1600" dirty="0"/>
              <a:t>when the system they depend upon are affected and when effects arise in the system </a:t>
            </a:r>
            <a:r>
              <a:rPr lang="en-GB" sz="1600" dirty="0" smtClean="0"/>
              <a:t>itself </a:t>
            </a:r>
          </a:p>
          <a:p>
            <a:pPr lvl="2"/>
            <a:r>
              <a:rPr lang="en-GB" sz="1400" dirty="0" smtClean="0"/>
              <a:t>For example, </a:t>
            </a:r>
            <a:r>
              <a:rPr lang="en-GB" sz="1400" dirty="0"/>
              <a:t>Food supply, Sewage and Health care (which might signal a lack of </a:t>
            </a:r>
            <a:r>
              <a:rPr lang="en-GB" sz="1400" dirty="0" smtClean="0"/>
              <a:t>buffers)</a:t>
            </a:r>
            <a:endParaRPr lang="en-GB" sz="1400" dirty="0"/>
          </a:p>
          <a:p>
            <a:pPr lvl="1"/>
            <a:r>
              <a:rPr lang="en-GB" sz="1600" dirty="0" smtClean="0"/>
              <a:t>Some </a:t>
            </a:r>
            <a:r>
              <a:rPr lang="en-GB" sz="1600" dirty="0"/>
              <a:t>systems seem to be more sensitive to disruptions with respect to the system they depend upon </a:t>
            </a:r>
            <a:endParaRPr lang="en-GB" sz="1600" dirty="0" smtClean="0"/>
          </a:p>
          <a:p>
            <a:pPr lvl="2"/>
            <a:r>
              <a:rPr lang="en-GB" sz="1400" dirty="0" smtClean="0"/>
              <a:t>For example, Rail </a:t>
            </a:r>
            <a:r>
              <a:rPr lang="en-GB" sz="1400" dirty="0"/>
              <a:t>transportation, Sea transportation, and </a:t>
            </a:r>
            <a:r>
              <a:rPr lang="en-GB" sz="1400" dirty="0" smtClean="0"/>
              <a:t>Media</a:t>
            </a:r>
          </a:p>
          <a:p>
            <a:pPr lvl="1"/>
            <a:r>
              <a:rPr lang="en-GB" sz="1600" dirty="0" smtClean="0"/>
              <a:t>For </a:t>
            </a:r>
            <a:r>
              <a:rPr lang="en-GB" sz="1600" dirty="0"/>
              <a:t>other systems, the relationship seems to be the opposite, i.e. they are more resilient than the system they depend upon </a:t>
            </a:r>
            <a:endParaRPr lang="en-GB" sz="1600" dirty="0" smtClean="0"/>
          </a:p>
          <a:p>
            <a:pPr lvl="2"/>
            <a:r>
              <a:rPr lang="en-GB" sz="1400" dirty="0" smtClean="0"/>
              <a:t>For example, Water </a:t>
            </a:r>
            <a:r>
              <a:rPr lang="en-GB" sz="1400" dirty="0"/>
              <a:t>supply, Health care, and </a:t>
            </a:r>
            <a:r>
              <a:rPr lang="en-GB" sz="1400" dirty="0" smtClean="0"/>
              <a:t>Education</a:t>
            </a:r>
            <a:endParaRPr lang="sv-SE" sz="1400" dirty="0"/>
          </a:p>
        </p:txBody>
      </p:sp>
      <p:sp>
        <p:nvSpPr>
          <p:cNvPr id="6" name="Rubrik 1"/>
          <p:cNvSpPr>
            <a:spLocks noGrp="1"/>
          </p:cNvSpPr>
          <p:nvPr>
            <p:ph type="title"/>
          </p:nvPr>
        </p:nvSpPr>
        <p:spPr>
          <a:xfrm>
            <a:off x="907678" y="483518"/>
            <a:ext cx="7813675" cy="576213"/>
          </a:xfrm>
        </p:spPr>
        <p:txBody>
          <a:bodyPr>
            <a:normAutofit/>
          </a:bodyPr>
          <a:lstStyle/>
          <a:p>
            <a:pPr>
              <a:tabLst>
                <a:tab pos="265113" algn="l"/>
                <a:tab pos="446088" algn="l"/>
              </a:tabLst>
            </a:pPr>
            <a:r>
              <a:rPr lang="en-GB" sz="2900" dirty="0" smtClean="0"/>
              <a:t>4.</a:t>
            </a:r>
            <a:r>
              <a:rPr lang="en-GB" sz="2900" dirty="0"/>
              <a:t>	</a:t>
            </a:r>
            <a:r>
              <a:rPr lang="en-GB" sz="2900" dirty="0" smtClean="0"/>
              <a:t>Conclusions (cont.)</a:t>
            </a:r>
            <a:endParaRPr lang="en-GB" sz="2900" dirty="0"/>
          </a:p>
        </p:txBody>
      </p:sp>
    </p:spTree>
    <p:extLst>
      <p:ext uri="{BB962C8B-B14F-4D97-AF65-F5344CB8AC3E}">
        <p14:creationId xmlns:p14="http://schemas.microsoft.com/office/powerpoint/2010/main" val="1564434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p:cNvSpPr txBox="1">
            <a:spLocks/>
          </p:cNvSpPr>
          <p:nvPr/>
        </p:nvSpPr>
        <p:spPr>
          <a:xfrm>
            <a:off x="881498" y="1419622"/>
            <a:ext cx="7813676" cy="3816424"/>
          </a:xfrm>
          <a:prstGeom prst="rect">
            <a:avLst/>
          </a:prstGeom>
        </p:spPr>
        <p:txBody>
          <a:bodyPr vert="horz" lIns="0" tIns="0" rIns="0" bIns="0" rtlCol="0">
            <a:noAutofit/>
          </a:bodyPr>
          <a:lst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1"/>
            <a:r>
              <a:rPr lang="en-GB" sz="1600" dirty="0" smtClean="0"/>
              <a:t>Many systems are impacted instantaneously after the start of an initiating event (e.g. the Public and Environment), or within one day (e.g. Power supply and Telecommunication)</a:t>
            </a:r>
            <a:r>
              <a:rPr lang="sv-SE" sz="1600" dirty="0" smtClean="0"/>
              <a:t> </a:t>
            </a:r>
          </a:p>
          <a:p>
            <a:pPr lvl="1"/>
            <a:r>
              <a:rPr lang="en-GB" sz="1600" dirty="0" smtClean="0"/>
              <a:t>Consequently, there is generally only a short “window of opportunity” for taking action to remedy the effects of initiating events </a:t>
            </a:r>
          </a:p>
          <a:p>
            <a:pPr lvl="1"/>
            <a:r>
              <a:rPr lang="en-GB" sz="1600" dirty="0" smtClean="0"/>
              <a:t>For many systems, there is very limited time delays between when the system they depend upon are affected and when effects arise in the system itself, e.g. for Food supply and Health care (which might signal a lack of buffers for these systems)</a:t>
            </a:r>
          </a:p>
          <a:p>
            <a:pPr lvl="1"/>
            <a:r>
              <a:rPr lang="en-GB" sz="1600" dirty="0"/>
              <a:t>For some systems, effects occur within one day, e.g. Power supply and Rail transportations, while for some other systems there are time delays up to several days, e.g. Water supply. </a:t>
            </a:r>
            <a:endParaRPr lang="en-GB" sz="1600" dirty="0" smtClean="0"/>
          </a:p>
          <a:p>
            <a:pPr lvl="1"/>
            <a:r>
              <a:rPr lang="en-GB" sz="1600" dirty="0" smtClean="0"/>
              <a:t>This </a:t>
            </a:r>
            <a:r>
              <a:rPr lang="en-GB" sz="1600" dirty="0"/>
              <a:t>type of information can be used to signal “window of opportunities” for breaking chains of cascading effects and for which systems this </a:t>
            </a:r>
            <a:r>
              <a:rPr lang="en-GB" sz="1600" dirty="0" smtClean="0"/>
              <a:t>might </a:t>
            </a:r>
            <a:r>
              <a:rPr lang="en-GB" sz="1600" dirty="0"/>
              <a:t>be possible</a:t>
            </a:r>
            <a:r>
              <a:rPr lang="sv-SE" sz="1600" dirty="0"/>
              <a:t>  </a:t>
            </a:r>
          </a:p>
          <a:p>
            <a:pPr lvl="1"/>
            <a:endParaRPr lang="en-GB" sz="1600" dirty="0"/>
          </a:p>
        </p:txBody>
      </p:sp>
      <p:sp>
        <p:nvSpPr>
          <p:cNvPr id="6" name="Rubrik 1"/>
          <p:cNvSpPr txBox="1">
            <a:spLocks/>
          </p:cNvSpPr>
          <p:nvPr/>
        </p:nvSpPr>
        <p:spPr>
          <a:xfrm>
            <a:off x="907678" y="483518"/>
            <a:ext cx="7813675" cy="576213"/>
          </a:xfrm>
          <a:prstGeom prst="rect">
            <a:avLst/>
          </a:prstGeom>
        </p:spPr>
        <p:txBody>
          <a:bodyPr vert="horz" lIns="0" tIns="0" rIns="0" bIns="0" rtlCol="0" anchor="t">
            <a:normAutofit/>
          </a:bodyPr>
          <a:lstStyle>
            <a:lvl1pPr algn="l" defTabSz="822960" rtl="0" eaLnBrk="1" latinLnBrk="0" hangingPunct="1">
              <a:lnSpc>
                <a:spcPct val="100000"/>
              </a:lnSpc>
              <a:spcBef>
                <a:spcPct val="0"/>
              </a:spcBef>
              <a:buNone/>
              <a:defRPr sz="3200" b="1" kern="1200">
                <a:solidFill>
                  <a:schemeClr val="tx1"/>
                </a:solidFill>
                <a:latin typeface="+mj-lt"/>
                <a:ea typeface="+mj-ea"/>
                <a:cs typeface="+mj-cs"/>
              </a:defRPr>
            </a:lvl1pPr>
          </a:lstStyle>
          <a:p>
            <a:pPr>
              <a:tabLst>
                <a:tab pos="265113" algn="l"/>
                <a:tab pos="446088" algn="l"/>
              </a:tabLst>
            </a:pPr>
            <a:r>
              <a:rPr lang="en-GB" sz="2900" smtClean="0"/>
              <a:t>4.	Conclusions (cont.)</a:t>
            </a:r>
            <a:endParaRPr lang="en-GB" sz="2900" dirty="0"/>
          </a:p>
        </p:txBody>
      </p:sp>
    </p:spTree>
    <p:extLst>
      <p:ext uri="{BB962C8B-B14F-4D97-AF65-F5344CB8AC3E}">
        <p14:creationId xmlns:p14="http://schemas.microsoft.com/office/powerpoint/2010/main" val="358581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p:cNvSpPr txBox="1">
            <a:spLocks/>
          </p:cNvSpPr>
          <p:nvPr/>
        </p:nvSpPr>
        <p:spPr>
          <a:xfrm>
            <a:off x="934788" y="1275606"/>
            <a:ext cx="7813676" cy="3816424"/>
          </a:xfrm>
          <a:prstGeom prst="rect">
            <a:avLst/>
          </a:prstGeom>
        </p:spPr>
        <p:txBody>
          <a:bodyPr vert="horz" lIns="0" tIns="0" rIns="0" bIns="0" rtlCol="0">
            <a:normAutofit/>
          </a:bodyPr>
          <a:lst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1"/>
            <a:r>
              <a:rPr lang="en-GB" sz="1600" dirty="0" smtClean="0"/>
              <a:t>Weather-related </a:t>
            </a:r>
            <a:r>
              <a:rPr lang="en-GB" sz="1600" dirty="0"/>
              <a:t>initiating events like hurricanes and heat waves tend to, in general, impact a larger area while some initiating events like fires or volcano eruptions tend to, in general, impact a smaller area</a:t>
            </a:r>
            <a:r>
              <a:rPr lang="sv-SE" sz="1600" dirty="0"/>
              <a:t> </a:t>
            </a:r>
            <a:endParaRPr lang="sv-SE" sz="1600" dirty="0" smtClean="0"/>
          </a:p>
          <a:p>
            <a:pPr lvl="1"/>
            <a:r>
              <a:rPr lang="en-GB" sz="1600" dirty="0"/>
              <a:t>The most frequent mitigating condition category is coping capacity, mostly in terms of external resources but also in terms of buffers, structural integrity and preparedness plans. ). The most mentioned aggravating condition is when the operational state is below normal capacity but also when the coping capacity (buffers and external resources) was below normal</a:t>
            </a:r>
            <a:r>
              <a:rPr lang="sv-SE" sz="1600" dirty="0"/>
              <a:t> </a:t>
            </a:r>
            <a:endParaRPr lang="en-GB" sz="1600" dirty="0" smtClean="0"/>
          </a:p>
          <a:p>
            <a:r>
              <a:rPr lang="en-GB" sz="2000" dirty="0" smtClean="0"/>
              <a:t>This information is </a:t>
            </a:r>
            <a:r>
              <a:rPr lang="en-GB" sz="2000" dirty="0"/>
              <a:t>highly relevant as a basis for increased understanding of the nature </a:t>
            </a:r>
            <a:r>
              <a:rPr lang="en-GB" sz="2000" dirty="0" smtClean="0"/>
              <a:t>of </a:t>
            </a:r>
            <a:r>
              <a:rPr lang="en-GB" sz="2000" dirty="0"/>
              <a:t>cascading effects and how to respond to these </a:t>
            </a:r>
            <a:r>
              <a:rPr lang="en-GB" sz="2000" dirty="0" smtClean="0"/>
              <a:t>events</a:t>
            </a:r>
            <a:endParaRPr lang="en-GB" sz="2000" dirty="0"/>
          </a:p>
        </p:txBody>
      </p:sp>
      <p:sp>
        <p:nvSpPr>
          <p:cNvPr id="6" name="Rubrik 1"/>
          <p:cNvSpPr txBox="1">
            <a:spLocks/>
          </p:cNvSpPr>
          <p:nvPr/>
        </p:nvSpPr>
        <p:spPr>
          <a:xfrm>
            <a:off x="1043608" y="411510"/>
            <a:ext cx="7813675" cy="576213"/>
          </a:xfrm>
          <a:prstGeom prst="rect">
            <a:avLst/>
          </a:prstGeom>
        </p:spPr>
        <p:txBody>
          <a:bodyPr vert="horz" lIns="0" tIns="0" rIns="0" bIns="0" rtlCol="0" anchor="t">
            <a:normAutofit/>
          </a:bodyPr>
          <a:lstStyle>
            <a:lvl1pPr algn="l" defTabSz="822960" rtl="0" eaLnBrk="1" latinLnBrk="0" hangingPunct="1">
              <a:lnSpc>
                <a:spcPct val="100000"/>
              </a:lnSpc>
              <a:spcBef>
                <a:spcPct val="0"/>
              </a:spcBef>
              <a:buNone/>
              <a:defRPr sz="3200" b="1" kern="1200">
                <a:solidFill>
                  <a:schemeClr val="tx1"/>
                </a:solidFill>
                <a:latin typeface="+mj-lt"/>
                <a:ea typeface="+mj-ea"/>
                <a:cs typeface="+mj-cs"/>
              </a:defRPr>
            </a:lvl1pPr>
          </a:lstStyle>
          <a:p>
            <a:pPr>
              <a:tabLst>
                <a:tab pos="265113" algn="l"/>
                <a:tab pos="446088" algn="l"/>
              </a:tabLst>
            </a:pPr>
            <a:r>
              <a:rPr lang="en-GB" sz="2900" dirty="0" smtClean="0"/>
              <a:t>4.	Conclusions (cont.)</a:t>
            </a:r>
            <a:endParaRPr lang="en-GB" sz="2900" dirty="0"/>
          </a:p>
        </p:txBody>
      </p:sp>
    </p:spTree>
    <p:extLst>
      <p:ext uri="{BB962C8B-B14F-4D97-AF65-F5344CB8AC3E}">
        <p14:creationId xmlns:p14="http://schemas.microsoft.com/office/powerpoint/2010/main" val="1079642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1.2	What are cascading effects?</a:t>
            </a:r>
            <a:endParaRPr lang="en-GB" dirty="0"/>
          </a:p>
        </p:txBody>
      </p:sp>
      <p:sp>
        <p:nvSpPr>
          <p:cNvPr id="3" name="Platshållare för innehåll 2"/>
          <p:cNvSpPr>
            <a:spLocks noGrp="1"/>
          </p:cNvSpPr>
          <p:nvPr>
            <p:ph idx="1"/>
          </p:nvPr>
        </p:nvSpPr>
        <p:spPr>
          <a:xfrm>
            <a:off x="914749" y="1059582"/>
            <a:ext cx="7813676" cy="3456384"/>
          </a:xfrm>
        </p:spPr>
        <p:txBody>
          <a:bodyPr>
            <a:normAutofit/>
          </a:bodyPr>
          <a:lstStyle/>
          <a:p>
            <a:r>
              <a:rPr lang="en-GB" sz="2000" dirty="0"/>
              <a:t>C</a:t>
            </a:r>
            <a:r>
              <a:rPr lang="en-GB" sz="2000" dirty="0" smtClean="0"/>
              <a:t>ascading </a:t>
            </a:r>
            <a:r>
              <a:rPr lang="en-GB" sz="2000" dirty="0"/>
              <a:t>effects are the effects arising when an incident affecting one system or function in society propagates to another </a:t>
            </a:r>
            <a:r>
              <a:rPr lang="en-GB" sz="2000" dirty="0" smtClean="0"/>
              <a:t>system or function, </a:t>
            </a:r>
            <a:r>
              <a:rPr lang="en-GB" sz="2000" dirty="0"/>
              <a:t>due to a dependency between them</a:t>
            </a:r>
            <a:r>
              <a:rPr lang="sv-SE" sz="2000" dirty="0"/>
              <a:t> </a:t>
            </a:r>
            <a:endParaRPr lang="sv-SE" sz="2000" dirty="0" smtClean="0"/>
          </a:p>
          <a:p>
            <a:r>
              <a:rPr lang="en-GB" sz="2000" dirty="0" smtClean="0"/>
              <a:t>More specifically, cascading effects can be defined as the impact of an initiating event, where: </a:t>
            </a:r>
          </a:p>
          <a:p>
            <a:pPr marL="180000" indent="0">
              <a:buNone/>
            </a:pPr>
            <a:r>
              <a:rPr lang="en-GB" sz="1700" dirty="0" smtClean="0"/>
              <a:t>1</a:t>
            </a:r>
            <a:r>
              <a:rPr lang="en-GB" sz="1700" dirty="0"/>
              <a:t>.	System dependencies lead to impacts propagating to other </a:t>
            </a:r>
            <a:r>
              <a:rPr lang="en-GB" sz="1700" dirty="0" smtClean="0"/>
              <a:t>systems</a:t>
            </a:r>
            <a:r>
              <a:rPr lang="en-GB" sz="1700" dirty="0"/>
              <a:t>, and;</a:t>
            </a:r>
            <a:endParaRPr lang="sv-SE" sz="1700" dirty="0"/>
          </a:p>
          <a:p>
            <a:pPr marL="180000" indent="0">
              <a:buNone/>
            </a:pPr>
            <a:r>
              <a:rPr lang="en-GB" sz="1700" dirty="0"/>
              <a:t>2.	The combined impacts of the propagated event are of greater </a:t>
            </a:r>
            <a:r>
              <a:rPr lang="en-GB" sz="1700" dirty="0" smtClean="0"/>
              <a:t>	consequences </a:t>
            </a:r>
            <a:r>
              <a:rPr lang="en-GB" sz="1700" dirty="0"/>
              <a:t>than the root impacts, and;</a:t>
            </a:r>
            <a:endParaRPr lang="sv-SE" sz="1700" dirty="0"/>
          </a:p>
          <a:p>
            <a:pPr marL="180000" indent="0">
              <a:buNone/>
            </a:pPr>
            <a:r>
              <a:rPr lang="en-GB" sz="1700" dirty="0"/>
              <a:t>3.	Multiple stakeholders and/or responders are involved.</a:t>
            </a:r>
            <a:endParaRPr lang="sv-SE" sz="1700" dirty="0"/>
          </a:p>
          <a:p>
            <a:endParaRPr lang="en-GB" sz="2400" b="1" dirty="0"/>
          </a:p>
        </p:txBody>
      </p:sp>
    </p:spTree>
    <p:extLst>
      <p:ext uri="{BB962C8B-B14F-4D97-AF65-F5344CB8AC3E}">
        <p14:creationId xmlns:p14="http://schemas.microsoft.com/office/powerpoint/2010/main" val="1589875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1.2	What are cascading effects?</a:t>
            </a:r>
            <a:endParaRPr lang="en-GB" dirty="0"/>
          </a:p>
        </p:txBody>
      </p:sp>
      <p:pic>
        <p:nvPicPr>
          <p:cNvPr id="5" name="image05.png" descr="https://lh6.googleusercontent.com/kiV11RwF9j3ODdvTl0A5pzD2hnW8RgGRI_A6gtnIGi553tqJ_lTCyefgiIflVmUQD5omI9COkd4_tPNghq8j5_e_8OTClS4iyjLJPCZB6sUxhsTwd0OFQZDemzaivgsJw_DhXF6mwAE"/>
          <p:cNvPicPr/>
          <p:nvPr/>
        </p:nvPicPr>
        <p:blipFill rotWithShape="1">
          <a:blip r:embed="rId3"/>
          <a:srcRect l="1002"/>
          <a:stretch/>
        </p:blipFill>
        <p:spPr bwMode="auto">
          <a:xfrm>
            <a:off x="1043608" y="1491630"/>
            <a:ext cx="6429945" cy="27532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1027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1.2	What are cascading effects?</a:t>
            </a:r>
            <a:endParaRPr lang="en-GB" dirty="0"/>
          </a:p>
        </p:txBody>
      </p:sp>
      <p:sp>
        <p:nvSpPr>
          <p:cNvPr id="3" name="Platshållare för innehåll 2"/>
          <p:cNvSpPr>
            <a:spLocks noGrp="1"/>
          </p:cNvSpPr>
          <p:nvPr>
            <p:ph idx="1"/>
          </p:nvPr>
        </p:nvSpPr>
        <p:spPr>
          <a:xfrm>
            <a:off x="1330324" y="1707654"/>
            <a:ext cx="7813676" cy="3600400"/>
          </a:xfrm>
        </p:spPr>
        <p:txBody>
          <a:bodyPr numCol="2">
            <a:noAutofit/>
          </a:bodyPr>
          <a:lstStyle/>
          <a:p>
            <a:pPr marL="241200" lvl="0" indent="-457200">
              <a:spcBef>
                <a:spcPts val="0"/>
              </a:spcBef>
              <a:buFont typeface="+mj-lt"/>
              <a:buAutoNum type="arabicPeriod"/>
            </a:pPr>
            <a:r>
              <a:rPr lang="en-GB" sz="1400" dirty="0" smtClean="0"/>
              <a:t>Power </a:t>
            </a:r>
            <a:r>
              <a:rPr lang="en-GB" sz="1400" dirty="0"/>
              <a:t>Supply</a:t>
            </a:r>
            <a:endParaRPr lang="sv-SE" sz="1400" dirty="0"/>
          </a:p>
          <a:p>
            <a:pPr marL="241200" lvl="0" indent="-457200">
              <a:spcBef>
                <a:spcPts val="0"/>
              </a:spcBef>
              <a:buFont typeface="+mj-lt"/>
              <a:buAutoNum type="arabicPeriod"/>
            </a:pPr>
            <a:r>
              <a:rPr lang="en-GB" sz="1400" dirty="0" err="1"/>
              <a:t>Telecommuni</a:t>
            </a:r>
            <a:r>
              <a:rPr lang="en-GB" sz="1400" dirty="0"/>
              <a:t>-cation</a:t>
            </a:r>
            <a:endParaRPr lang="sv-SE" sz="1400" dirty="0"/>
          </a:p>
          <a:p>
            <a:pPr marL="241200" lvl="0" indent="-457200">
              <a:spcBef>
                <a:spcPts val="0"/>
              </a:spcBef>
              <a:buFont typeface="+mj-lt"/>
              <a:buAutoNum type="arabicPeriod"/>
            </a:pPr>
            <a:r>
              <a:rPr lang="en-GB" sz="1400" dirty="0"/>
              <a:t>Water supply</a:t>
            </a:r>
            <a:endParaRPr lang="sv-SE" sz="1400" dirty="0"/>
          </a:p>
          <a:p>
            <a:pPr marL="241200" lvl="0" indent="-457200">
              <a:spcBef>
                <a:spcPts val="0"/>
              </a:spcBef>
              <a:buFont typeface="+mj-lt"/>
              <a:buAutoNum type="arabicPeriod"/>
            </a:pPr>
            <a:r>
              <a:rPr lang="en-GB" sz="1400" dirty="0"/>
              <a:t>Sewage</a:t>
            </a:r>
            <a:endParaRPr lang="sv-SE" sz="1400" dirty="0"/>
          </a:p>
          <a:p>
            <a:pPr marL="241200" lvl="0" indent="-457200">
              <a:spcBef>
                <a:spcPts val="0"/>
              </a:spcBef>
              <a:buFont typeface="+mj-lt"/>
              <a:buAutoNum type="arabicPeriod"/>
            </a:pPr>
            <a:r>
              <a:rPr lang="en-GB" sz="1400" dirty="0"/>
              <a:t>Oil and gas</a:t>
            </a:r>
            <a:endParaRPr lang="sv-SE" sz="1400" dirty="0"/>
          </a:p>
          <a:p>
            <a:pPr marL="241200" lvl="0" indent="-457200">
              <a:spcBef>
                <a:spcPts val="0"/>
              </a:spcBef>
              <a:buFont typeface="+mj-lt"/>
              <a:buAutoNum type="arabicPeriod"/>
            </a:pPr>
            <a:r>
              <a:rPr lang="en-GB" sz="1400" dirty="0"/>
              <a:t>District heating</a:t>
            </a:r>
            <a:endParaRPr lang="sv-SE" sz="1400" dirty="0"/>
          </a:p>
          <a:p>
            <a:pPr marL="241200" lvl="0" indent="-457200">
              <a:spcBef>
                <a:spcPts val="0"/>
              </a:spcBef>
              <a:buFont typeface="+mj-lt"/>
              <a:buAutoNum type="arabicPeriod"/>
            </a:pPr>
            <a:r>
              <a:rPr lang="en-GB" sz="1400" dirty="0"/>
              <a:t>Health care</a:t>
            </a:r>
            <a:endParaRPr lang="sv-SE" sz="1400" dirty="0"/>
          </a:p>
          <a:p>
            <a:pPr marL="241200" lvl="0" indent="-457200">
              <a:spcBef>
                <a:spcPts val="0"/>
              </a:spcBef>
              <a:buFont typeface="+mj-lt"/>
              <a:buAutoNum type="arabicPeriod"/>
            </a:pPr>
            <a:r>
              <a:rPr lang="en-GB" sz="1400" dirty="0"/>
              <a:t>Education</a:t>
            </a:r>
            <a:endParaRPr lang="sv-SE" sz="1400" dirty="0"/>
          </a:p>
          <a:p>
            <a:pPr marL="241200" lvl="0" indent="-457200">
              <a:spcBef>
                <a:spcPts val="0"/>
              </a:spcBef>
              <a:buFont typeface="+mj-lt"/>
              <a:buAutoNum type="arabicPeriod"/>
            </a:pPr>
            <a:r>
              <a:rPr lang="en-GB" sz="1400" dirty="0"/>
              <a:t>Road transportation</a:t>
            </a:r>
            <a:endParaRPr lang="sv-SE" sz="1400" dirty="0"/>
          </a:p>
          <a:p>
            <a:pPr marL="241200" lvl="0" indent="-457200">
              <a:spcBef>
                <a:spcPts val="0"/>
              </a:spcBef>
              <a:buFont typeface="+mj-lt"/>
              <a:buAutoNum type="arabicPeriod"/>
            </a:pPr>
            <a:r>
              <a:rPr lang="en-GB" sz="1400" dirty="0"/>
              <a:t>Rail transportation</a:t>
            </a:r>
            <a:endParaRPr lang="sv-SE" sz="1400" dirty="0"/>
          </a:p>
          <a:p>
            <a:pPr marL="241200" lvl="0" indent="-457200">
              <a:spcBef>
                <a:spcPts val="0"/>
              </a:spcBef>
              <a:buFont typeface="+mj-lt"/>
              <a:buAutoNum type="arabicPeriod"/>
            </a:pPr>
            <a:r>
              <a:rPr lang="en-GB" sz="1400" dirty="0"/>
              <a:t>Air </a:t>
            </a:r>
            <a:r>
              <a:rPr lang="en-GB" sz="1400" dirty="0" smtClean="0"/>
              <a:t>transportation</a:t>
            </a:r>
          </a:p>
          <a:p>
            <a:pPr marL="241200" lvl="0" indent="-457200">
              <a:spcBef>
                <a:spcPts val="0"/>
              </a:spcBef>
              <a:buFont typeface="+mj-lt"/>
              <a:buAutoNum type="arabicPeriod"/>
            </a:pPr>
            <a:endParaRPr lang="en-GB" sz="1400" dirty="0"/>
          </a:p>
          <a:p>
            <a:pPr marL="241200" lvl="0" indent="-457200">
              <a:spcBef>
                <a:spcPts val="0"/>
              </a:spcBef>
              <a:buFont typeface="+mj-lt"/>
              <a:buAutoNum type="arabicPeriod"/>
            </a:pPr>
            <a:endParaRPr lang="en-GB" sz="1400" dirty="0" smtClean="0"/>
          </a:p>
          <a:p>
            <a:pPr marL="241200" lvl="0" indent="-457200">
              <a:spcBef>
                <a:spcPts val="0"/>
              </a:spcBef>
              <a:buFont typeface="+mj-lt"/>
              <a:buAutoNum type="arabicPeriod"/>
            </a:pPr>
            <a:endParaRPr lang="sv-SE" sz="1400" dirty="0"/>
          </a:p>
          <a:p>
            <a:pPr marL="241200" lvl="0" indent="-457200">
              <a:spcBef>
                <a:spcPts val="0"/>
              </a:spcBef>
              <a:buFont typeface="+mj-lt"/>
              <a:buAutoNum type="arabicPeriod"/>
            </a:pPr>
            <a:r>
              <a:rPr lang="en-GB" sz="1400" dirty="0"/>
              <a:t>Sea transportation</a:t>
            </a:r>
            <a:endParaRPr lang="sv-SE" sz="1400" dirty="0"/>
          </a:p>
          <a:p>
            <a:pPr marL="241200" lvl="0" indent="-457200">
              <a:spcBef>
                <a:spcPts val="0"/>
              </a:spcBef>
              <a:buFont typeface="+mj-lt"/>
              <a:buAutoNum type="arabicPeriod"/>
            </a:pPr>
            <a:r>
              <a:rPr lang="en-GB" sz="1400" dirty="0"/>
              <a:t>Agriculture</a:t>
            </a:r>
            <a:endParaRPr lang="sv-SE" sz="1400" dirty="0"/>
          </a:p>
          <a:p>
            <a:pPr marL="241200" lvl="0" indent="-457200">
              <a:spcBef>
                <a:spcPts val="0"/>
              </a:spcBef>
              <a:buFont typeface="+mj-lt"/>
              <a:buAutoNum type="arabicPeriod"/>
            </a:pPr>
            <a:r>
              <a:rPr lang="en-GB" sz="1400" dirty="0"/>
              <a:t>Business and industry</a:t>
            </a:r>
            <a:endParaRPr lang="sv-SE" sz="1400" dirty="0"/>
          </a:p>
          <a:p>
            <a:pPr marL="241200" lvl="0" indent="-457200">
              <a:spcBef>
                <a:spcPts val="0"/>
              </a:spcBef>
              <a:buFont typeface="+mj-lt"/>
              <a:buAutoNum type="arabicPeriod"/>
            </a:pPr>
            <a:r>
              <a:rPr lang="en-GB" sz="1400" dirty="0"/>
              <a:t>Media</a:t>
            </a:r>
            <a:endParaRPr lang="sv-SE" sz="1400" dirty="0"/>
          </a:p>
          <a:p>
            <a:pPr marL="241200" lvl="0" indent="-457200">
              <a:spcBef>
                <a:spcPts val="0"/>
              </a:spcBef>
              <a:buFont typeface="+mj-lt"/>
              <a:buAutoNum type="arabicPeriod"/>
            </a:pPr>
            <a:r>
              <a:rPr lang="en-GB" sz="1400" dirty="0"/>
              <a:t>Financial</a:t>
            </a:r>
            <a:endParaRPr lang="sv-SE" sz="1400" dirty="0"/>
          </a:p>
          <a:p>
            <a:pPr marL="241200" lvl="0" indent="-457200">
              <a:spcBef>
                <a:spcPts val="0"/>
              </a:spcBef>
              <a:buFont typeface="+mj-lt"/>
              <a:buAutoNum type="arabicPeriod"/>
            </a:pPr>
            <a:r>
              <a:rPr lang="en-GB" sz="1400" dirty="0"/>
              <a:t>Governmental</a:t>
            </a:r>
            <a:endParaRPr lang="sv-SE" sz="1400" dirty="0"/>
          </a:p>
          <a:p>
            <a:pPr marL="241200" lvl="0" indent="-457200">
              <a:spcBef>
                <a:spcPts val="0"/>
              </a:spcBef>
              <a:buFont typeface="+mj-lt"/>
              <a:buAutoNum type="arabicPeriod"/>
            </a:pPr>
            <a:r>
              <a:rPr lang="en-GB" sz="1400" dirty="0"/>
              <a:t>Emergency response</a:t>
            </a:r>
            <a:endParaRPr lang="sv-SE" sz="1400" dirty="0"/>
          </a:p>
          <a:p>
            <a:pPr marL="241200" lvl="0" indent="-457200">
              <a:spcBef>
                <a:spcPts val="0"/>
              </a:spcBef>
              <a:buFont typeface="+mj-lt"/>
              <a:buAutoNum type="arabicPeriod"/>
            </a:pPr>
            <a:r>
              <a:rPr lang="en-GB" sz="1400" dirty="0"/>
              <a:t>The public</a:t>
            </a:r>
            <a:endParaRPr lang="sv-SE" sz="1400" dirty="0"/>
          </a:p>
          <a:p>
            <a:pPr marL="241200" lvl="0" indent="-457200">
              <a:spcBef>
                <a:spcPts val="0"/>
              </a:spcBef>
              <a:buFont typeface="+mj-lt"/>
              <a:buAutoNum type="arabicPeriod"/>
            </a:pPr>
            <a:r>
              <a:rPr lang="en-GB" sz="1400" dirty="0"/>
              <a:t>Environment</a:t>
            </a:r>
            <a:endParaRPr lang="sv-SE" sz="1400" dirty="0"/>
          </a:p>
          <a:p>
            <a:pPr marL="241200" lvl="0" indent="-457200">
              <a:spcBef>
                <a:spcPts val="0"/>
              </a:spcBef>
              <a:buFont typeface="+mj-lt"/>
              <a:buAutoNum type="arabicPeriod"/>
            </a:pPr>
            <a:r>
              <a:rPr lang="en-GB" sz="1400" dirty="0"/>
              <a:t>Political</a:t>
            </a:r>
            <a:endParaRPr lang="sv-SE" sz="1400" dirty="0"/>
          </a:p>
          <a:p>
            <a:pPr marL="241200" lvl="0" indent="-457200">
              <a:spcBef>
                <a:spcPts val="0"/>
              </a:spcBef>
              <a:buFont typeface="+mj-lt"/>
              <a:buAutoNum type="arabicPeriod"/>
            </a:pPr>
            <a:r>
              <a:rPr lang="en-GB" sz="1400" dirty="0"/>
              <a:t>Food supply</a:t>
            </a:r>
            <a:endParaRPr lang="sv-SE" sz="1400" dirty="0"/>
          </a:p>
          <a:p>
            <a:endParaRPr lang="en-GB" sz="1800" dirty="0" smtClean="0"/>
          </a:p>
          <a:p>
            <a:endParaRPr lang="en-GB" sz="1800" b="1" dirty="0"/>
          </a:p>
        </p:txBody>
      </p:sp>
      <p:sp>
        <p:nvSpPr>
          <p:cNvPr id="5" name="Platshållare för innehåll 2"/>
          <p:cNvSpPr txBox="1">
            <a:spLocks/>
          </p:cNvSpPr>
          <p:nvPr/>
        </p:nvSpPr>
        <p:spPr>
          <a:xfrm>
            <a:off x="914749" y="1059582"/>
            <a:ext cx="7813676" cy="648072"/>
          </a:xfrm>
          <a:prstGeom prst="rect">
            <a:avLst/>
          </a:prstGeom>
        </p:spPr>
        <p:txBody>
          <a:bodyPr vert="horz" lIns="0" tIns="0" rIns="0" bIns="0" rtlCol="0">
            <a:normAutofit/>
          </a:bodyPr>
          <a:lst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t>Categorisation of “systems” used to study cascading effects:</a:t>
            </a:r>
            <a:endParaRPr lang="en-GB" sz="2000" b="1" dirty="0"/>
          </a:p>
        </p:txBody>
      </p:sp>
    </p:spTree>
    <p:extLst>
      <p:ext uri="{BB962C8B-B14F-4D97-AF65-F5344CB8AC3E}">
        <p14:creationId xmlns:p14="http://schemas.microsoft.com/office/powerpoint/2010/main" val="1349813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1.2	What are cascading effects?</a:t>
            </a:r>
            <a:endParaRPr lang="en-GB" dirty="0"/>
          </a:p>
        </p:txBody>
      </p:sp>
      <p:sp>
        <p:nvSpPr>
          <p:cNvPr id="5" name="Platshållare för innehåll 2"/>
          <p:cNvSpPr txBox="1">
            <a:spLocks/>
          </p:cNvSpPr>
          <p:nvPr/>
        </p:nvSpPr>
        <p:spPr>
          <a:xfrm>
            <a:off x="1043608" y="1059582"/>
            <a:ext cx="7813676" cy="3816424"/>
          </a:xfrm>
          <a:prstGeom prst="rect">
            <a:avLst/>
          </a:prstGeom>
        </p:spPr>
        <p:txBody>
          <a:bodyPr vert="horz" lIns="0" tIns="0" rIns="0" bIns="0" rtlCol="0">
            <a:normAutofit fontScale="55000" lnSpcReduction="20000"/>
          </a:bodyPr>
          <a:lst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3300" dirty="0" smtClean="0"/>
              <a:t>Other important definitions:</a:t>
            </a:r>
          </a:p>
          <a:p>
            <a:pPr marL="324975"/>
            <a:r>
              <a:rPr lang="en-GB" b="1" dirty="0"/>
              <a:t>Initiating event (initiator)</a:t>
            </a:r>
            <a:r>
              <a:rPr lang="en-GB" dirty="0"/>
              <a:t> - the first in a sequence of natural (e.g. flood), accidental (e.g. fire) or intentional (e.g. bombing) events that may affect one or several systems</a:t>
            </a:r>
            <a:r>
              <a:rPr lang="en-GB" dirty="0" smtClean="0"/>
              <a:t>.</a:t>
            </a:r>
            <a:endParaRPr lang="sv-SE" dirty="0"/>
          </a:p>
          <a:p>
            <a:pPr marL="324975"/>
            <a:r>
              <a:rPr lang="en-GB" b="1" dirty="0"/>
              <a:t>Originating system</a:t>
            </a:r>
            <a:r>
              <a:rPr lang="en-GB" dirty="0"/>
              <a:t> - a system from which a failure propagates to another system. </a:t>
            </a:r>
            <a:endParaRPr lang="sv-SE" dirty="0"/>
          </a:p>
          <a:p>
            <a:pPr marL="324975"/>
            <a:r>
              <a:rPr lang="en-GB" b="1" dirty="0"/>
              <a:t>Dependent system </a:t>
            </a:r>
            <a:r>
              <a:rPr lang="en-GB" dirty="0"/>
              <a:t>- a system which is negatively affected by a failure in another system</a:t>
            </a:r>
            <a:r>
              <a:rPr lang="en-GB" dirty="0" smtClean="0"/>
              <a:t>.</a:t>
            </a:r>
            <a:endParaRPr lang="sv-SE" dirty="0"/>
          </a:p>
          <a:p>
            <a:pPr marL="324975"/>
            <a:r>
              <a:rPr lang="en-GB" b="1" dirty="0"/>
              <a:t>Impacted system </a:t>
            </a:r>
            <a:r>
              <a:rPr lang="en-GB" dirty="0"/>
              <a:t>- a system which is negatively affected by either an initiating </a:t>
            </a:r>
            <a:r>
              <a:rPr lang="en-GB" dirty="0" smtClean="0"/>
              <a:t>event, </a:t>
            </a:r>
            <a:r>
              <a:rPr lang="en-GB" dirty="0"/>
              <a:t>or an </a:t>
            </a:r>
            <a:r>
              <a:rPr lang="en-GB" dirty="0" smtClean="0"/>
              <a:t>event affecting an originating </a:t>
            </a:r>
            <a:r>
              <a:rPr lang="en-GB" dirty="0"/>
              <a:t>system</a:t>
            </a:r>
            <a:r>
              <a:rPr lang="en-GB" dirty="0" smtClean="0"/>
              <a:t>.</a:t>
            </a:r>
            <a:endParaRPr lang="sv-SE" dirty="0"/>
          </a:p>
          <a:p>
            <a:pPr marL="324975"/>
            <a:r>
              <a:rPr lang="en-GB" b="1" dirty="0"/>
              <a:t>Dependency</a:t>
            </a:r>
            <a:r>
              <a:rPr lang="en-GB" dirty="0"/>
              <a:t> - mechanism whereby a state change in one system can affect the state of another system</a:t>
            </a:r>
            <a:r>
              <a:rPr lang="en-GB" dirty="0" smtClean="0"/>
              <a:t>.</a:t>
            </a:r>
            <a:endParaRPr lang="sv-SE" dirty="0"/>
          </a:p>
          <a:p>
            <a:pPr marL="324975"/>
            <a:r>
              <a:rPr lang="en-GB" b="1" dirty="0"/>
              <a:t>Interdependency</a:t>
            </a:r>
            <a:r>
              <a:rPr lang="en-GB" dirty="0"/>
              <a:t> - a mutual dependency between two systems, i.e. system A is dependent on system B and vice versa</a:t>
            </a:r>
            <a:r>
              <a:rPr lang="en-GB" dirty="0" smtClean="0"/>
              <a:t>.</a:t>
            </a:r>
            <a:endParaRPr lang="sv-SE" dirty="0"/>
          </a:p>
          <a:p>
            <a:pPr marL="324975"/>
            <a:r>
              <a:rPr lang="en-GB" b="1" dirty="0"/>
              <a:t>Incident </a:t>
            </a:r>
            <a:r>
              <a:rPr lang="en-GB" dirty="0"/>
              <a:t>- a chain of events affecting multiple systems</a:t>
            </a:r>
            <a:r>
              <a:rPr lang="en-GB" dirty="0" smtClean="0"/>
              <a:t>.</a:t>
            </a:r>
            <a:endParaRPr lang="sv-SE" dirty="0"/>
          </a:p>
          <a:p>
            <a:pPr marL="324975"/>
            <a:r>
              <a:rPr lang="en-GB" b="1" dirty="0"/>
              <a:t>Cascade order</a:t>
            </a:r>
            <a:r>
              <a:rPr lang="en-GB" dirty="0"/>
              <a:t> - the number of stages in a propagation from a directly impacted system to a particular system that is impacted indirectly</a:t>
            </a:r>
            <a:r>
              <a:rPr lang="en-GB" dirty="0" smtClean="0"/>
              <a:t>.</a:t>
            </a:r>
            <a:endParaRPr lang="sv-SE" dirty="0"/>
          </a:p>
          <a:p>
            <a:pPr marL="324975"/>
            <a:r>
              <a:rPr lang="en-GB" b="1" dirty="0"/>
              <a:t>Impact </a:t>
            </a:r>
            <a:r>
              <a:rPr lang="en-GB" dirty="0"/>
              <a:t>- the extent to which a system is affected due to an initiating event or due to a dependency</a:t>
            </a:r>
            <a:r>
              <a:rPr lang="en-GB" dirty="0" smtClean="0"/>
              <a:t>.</a:t>
            </a:r>
            <a:endParaRPr lang="sv-SE" dirty="0"/>
          </a:p>
          <a:p>
            <a:pPr marL="324975"/>
            <a:r>
              <a:rPr lang="en-GB" b="1" dirty="0"/>
              <a:t>Conditions</a:t>
            </a:r>
            <a:r>
              <a:rPr lang="en-GB" dirty="0"/>
              <a:t> - circumstances that can enable, prevent, aggravate or mitigate dependencies and impacts</a:t>
            </a:r>
            <a:r>
              <a:rPr lang="en-GB" dirty="0" smtClean="0"/>
              <a:t>.</a:t>
            </a:r>
            <a:endParaRPr lang="sv-SE" dirty="0"/>
          </a:p>
        </p:txBody>
      </p:sp>
    </p:spTree>
    <p:extLst>
      <p:ext uri="{BB962C8B-B14F-4D97-AF65-F5344CB8AC3E}">
        <p14:creationId xmlns:p14="http://schemas.microsoft.com/office/powerpoint/2010/main" val="795872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265113" algn="l"/>
                <a:tab pos="446088" algn="l"/>
              </a:tabLst>
            </a:pPr>
            <a:r>
              <a:rPr lang="en-GB" dirty="0" smtClean="0"/>
              <a:t>2.</a:t>
            </a:r>
            <a:r>
              <a:rPr lang="en-GB" dirty="0"/>
              <a:t>	How can previous events involving cascading </a:t>
            </a:r>
            <a:r>
              <a:rPr lang="en-GB" dirty="0" smtClean="0"/>
              <a:t>			effects </a:t>
            </a:r>
            <a:r>
              <a:rPr lang="en-GB" dirty="0"/>
              <a:t>be studied?</a:t>
            </a:r>
          </a:p>
        </p:txBody>
      </p:sp>
      <p:sp>
        <p:nvSpPr>
          <p:cNvPr id="5" name="Platshållare för innehåll 2"/>
          <p:cNvSpPr txBox="1">
            <a:spLocks/>
          </p:cNvSpPr>
          <p:nvPr/>
        </p:nvSpPr>
        <p:spPr>
          <a:xfrm>
            <a:off x="755576" y="1347614"/>
            <a:ext cx="8262502" cy="3816424"/>
          </a:xfrm>
          <a:prstGeom prst="rect">
            <a:avLst/>
          </a:prstGeom>
        </p:spPr>
        <p:txBody>
          <a:bodyPr vert="horz" lIns="0" tIns="0" rIns="0" bIns="0" rtlCol="0">
            <a:normAutofit fontScale="70000" lnSpcReduction="20000"/>
          </a:bodyPr>
          <a:lst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2600" dirty="0" smtClean="0"/>
              <a:t>A structured approach for studying previous events involving cascading effects</a:t>
            </a:r>
          </a:p>
          <a:p>
            <a:pPr lvl="1"/>
            <a:r>
              <a:rPr lang="en-GB" dirty="0" smtClean="0"/>
              <a:t>Using data consisting of written documentation (e.g. </a:t>
            </a:r>
            <a:r>
              <a:rPr lang="en-GB" dirty="0"/>
              <a:t>official reports, investigations or media </a:t>
            </a:r>
            <a:r>
              <a:rPr lang="en-GB" dirty="0" smtClean="0"/>
              <a:t>reports)</a:t>
            </a:r>
            <a:r>
              <a:rPr lang="sv-SE" dirty="0" smtClean="0"/>
              <a:t> </a:t>
            </a:r>
            <a:endParaRPr lang="en-GB" dirty="0" smtClean="0"/>
          </a:p>
          <a:p>
            <a:r>
              <a:rPr lang="en-GB" sz="2600" dirty="0" smtClean="0"/>
              <a:t>Method consisting of three steps:</a:t>
            </a:r>
          </a:p>
          <a:p>
            <a:pPr marL="0" indent="0">
              <a:buNone/>
            </a:pPr>
            <a:r>
              <a:rPr lang="en-GB" sz="1800" dirty="0" smtClean="0"/>
              <a:t>	</a:t>
            </a:r>
            <a:r>
              <a:rPr lang="en-GB" sz="1800" b="1" u="sng" dirty="0" smtClean="0"/>
              <a:t>Step </a:t>
            </a:r>
            <a:r>
              <a:rPr lang="en-GB" sz="1800" b="1" u="sng" dirty="0"/>
              <a:t>1 – Identify Impacted Systems</a:t>
            </a:r>
          </a:p>
          <a:p>
            <a:pPr marL="1039600" lvl="1"/>
            <a:r>
              <a:rPr lang="en-GB" sz="1800" dirty="0" smtClean="0"/>
              <a:t>What </a:t>
            </a:r>
            <a:r>
              <a:rPr lang="en-GB" sz="1800" dirty="0"/>
              <a:t>systems have been impacted, either by the initiating event or through </a:t>
            </a:r>
            <a:r>
              <a:rPr lang="en-GB" sz="1800" dirty="0" smtClean="0"/>
              <a:t/>
            </a:r>
            <a:br>
              <a:rPr lang="en-GB" sz="1800" dirty="0" smtClean="0"/>
            </a:br>
            <a:r>
              <a:rPr lang="en-GB" sz="1800" dirty="0" smtClean="0"/>
              <a:t>dependencies </a:t>
            </a:r>
            <a:r>
              <a:rPr lang="en-GB" sz="1800" dirty="0"/>
              <a:t>to one or several originating systems?</a:t>
            </a:r>
          </a:p>
          <a:p>
            <a:pPr marL="0" indent="0">
              <a:buNone/>
            </a:pPr>
            <a:r>
              <a:rPr lang="en-GB" sz="1800" dirty="0" smtClean="0"/>
              <a:t>	</a:t>
            </a:r>
            <a:r>
              <a:rPr lang="en-GB" sz="1800" b="1" u="sng" dirty="0" smtClean="0"/>
              <a:t>Step </a:t>
            </a:r>
            <a:r>
              <a:rPr lang="en-GB" sz="1800" b="1" u="sng" dirty="0"/>
              <a:t>2 – Describe Dependency Impacts</a:t>
            </a:r>
          </a:p>
          <a:p>
            <a:pPr marL="1039600" lvl="1"/>
            <a:r>
              <a:rPr lang="en-GB" sz="1800" dirty="0"/>
              <a:t>How, and to what extent, is a system </a:t>
            </a:r>
            <a:r>
              <a:rPr lang="en-GB" sz="1800" u="sng" dirty="0"/>
              <a:t>exposed </a:t>
            </a:r>
            <a:r>
              <a:rPr lang="en-GB" sz="1800" dirty="0"/>
              <a:t>to strain when a system on which </a:t>
            </a:r>
            <a:r>
              <a:rPr lang="en-GB" sz="1800" dirty="0" smtClean="0"/>
              <a:t/>
            </a:r>
            <a:br>
              <a:rPr lang="en-GB" sz="1800" dirty="0" smtClean="0"/>
            </a:br>
            <a:r>
              <a:rPr lang="en-GB" sz="1800" dirty="0" smtClean="0"/>
              <a:t>it </a:t>
            </a:r>
            <a:r>
              <a:rPr lang="en-GB" sz="1800" dirty="0"/>
              <a:t>depends on has been impacted?</a:t>
            </a:r>
          </a:p>
          <a:p>
            <a:pPr marL="1039600" lvl="1"/>
            <a:r>
              <a:rPr lang="en-GB" sz="1800" dirty="0"/>
              <a:t>Description of: Dependency consequences, Dependency characteristics, </a:t>
            </a:r>
            <a:r>
              <a:rPr lang="en-GB" sz="1800" dirty="0" smtClean="0"/>
              <a:t/>
            </a:r>
            <a:br>
              <a:rPr lang="en-GB" sz="1800" dirty="0" smtClean="0"/>
            </a:br>
            <a:r>
              <a:rPr lang="en-GB" sz="1800" dirty="0" smtClean="0"/>
              <a:t>Dependency </a:t>
            </a:r>
            <a:r>
              <a:rPr lang="en-GB" sz="1800" dirty="0"/>
              <a:t>conditions, Dependency impact level</a:t>
            </a:r>
          </a:p>
          <a:p>
            <a:pPr marL="0" lvl="1" indent="0">
              <a:spcBef>
                <a:spcPts val="360"/>
              </a:spcBef>
              <a:buNone/>
            </a:pPr>
            <a:r>
              <a:rPr lang="en-GB" sz="1800" dirty="0" smtClean="0"/>
              <a:t>	</a:t>
            </a:r>
            <a:r>
              <a:rPr lang="en-GB" sz="1800" b="1" u="sng" dirty="0" smtClean="0"/>
              <a:t>Step </a:t>
            </a:r>
            <a:r>
              <a:rPr lang="en-GB" sz="1800" b="1" u="sng" dirty="0"/>
              <a:t>3 – Describe System Impacts</a:t>
            </a:r>
          </a:p>
          <a:p>
            <a:pPr marL="1039600" lvl="1"/>
            <a:r>
              <a:rPr lang="en-GB" sz="1800" dirty="0"/>
              <a:t>How, and to what extent, is a system </a:t>
            </a:r>
            <a:r>
              <a:rPr lang="en-GB" sz="1800" u="sng" dirty="0"/>
              <a:t>impacted</a:t>
            </a:r>
            <a:r>
              <a:rPr lang="en-GB" sz="1800" dirty="0"/>
              <a:t> by a strain when a system on </a:t>
            </a:r>
            <a:r>
              <a:rPr lang="en-GB" sz="1800" dirty="0" smtClean="0"/>
              <a:t/>
            </a:r>
            <a:br>
              <a:rPr lang="en-GB" sz="1800" dirty="0" smtClean="0"/>
            </a:br>
            <a:r>
              <a:rPr lang="en-GB" sz="1800" dirty="0" smtClean="0"/>
              <a:t>which </a:t>
            </a:r>
            <a:r>
              <a:rPr lang="en-GB" sz="1800" dirty="0"/>
              <a:t>it depends on has been impacted?</a:t>
            </a:r>
          </a:p>
          <a:p>
            <a:pPr marL="1039600" lvl="1"/>
            <a:r>
              <a:rPr lang="en-GB" sz="1800" dirty="0"/>
              <a:t>Description of: System consequences, System consequence characteristics, </a:t>
            </a:r>
            <a:r>
              <a:rPr lang="en-GB" sz="1800" dirty="0" smtClean="0"/>
              <a:t/>
            </a:r>
            <a:br>
              <a:rPr lang="en-GB" sz="1800" dirty="0" smtClean="0"/>
            </a:br>
            <a:r>
              <a:rPr lang="en-GB" sz="1800" dirty="0" smtClean="0"/>
              <a:t>System </a:t>
            </a:r>
            <a:r>
              <a:rPr lang="en-GB" sz="1800" dirty="0"/>
              <a:t>conditions, System impact level</a:t>
            </a:r>
          </a:p>
        </p:txBody>
      </p:sp>
    </p:spTree>
    <p:extLst>
      <p:ext uri="{BB962C8B-B14F-4D97-AF65-F5344CB8AC3E}">
        <p14:creationId xmlns:p14="http://schemas.microsoft.com/office/powerpoint/2010/main" val="1684146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749" y="123478"/>
            <a:ext cx="7813675" cy="864096"/>
          </a:xfrm>
        </p:spPr>
        <p:txBody>
          <a:bodyPr>
            <a:noAutofit/>
          </a:bodyPr>
          <a:lstStyle/>
          <a:p>
            <a:pPr>
              <a:tabLst>
                <a:tab pos="265113" algn="l"/>
                <a:tab pos="627063" algn="l"/>
              </a:tabLst>
            </a:pPr>
            <a:r>
              <a:rPr lang="en-GB" sz="2900" dirty="0" smtClean="0"/>
              <a:t>2</a:t>
            </a:r>
            <a:r>
              <a:rPr lang="en-GB" sz="2900" dirty="0"/>
              <a:t>.	Which past events involving cascading events </a:t>
            </a:r>
            <a:r>
              <a:rPr lang="en-GB" sz="2900" dirty="0" smtClean="0"/>
              <a:t>		can </a:t>
            </a:r>
            <a:r>
              <a:rPr lang="en-GB" sz="2900" dirty="0"/>
              <a:t>be interesting to learn from?</a:t>
            </a:r>
          </a:p>
        </p:txBody>
      </p:sp>
      <p:sp>
        <p:nvSpPr>
          <p:cNvPr id="5" name="Rektangel 4"/>
          <p:cNvSpPr/>
          <p:nvPr/>
        </p:nvSpPr>
        <p:spPr>
          <a:xfrm>
            <a:off x="8028384" y="4155926"/>
            <a:ext cx="1115616"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7301" y="4155926"/>
            <a:ext cx="1115616"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7" name="Tabell 6"/>
          <p:cNvGraphicFramePr>
            <a:graphicFrameLocks noGrp="1"/>
          </p:cNvGraphicFramePr>
          <p:nvPr>
            <p:extLst>
              <p:ext uri="{D42A27DB-BD31-4B8C-83A1-F6EECF244321}">
                <p14:modId xmlns:p14="http://schemas.microsoft.com/office/powerpoint/2010/main" val="1241154770"/>
              </p:ext>
            </p:extLst>
          </p:nvPr>
        </p:nvGraphicFramePr>
        <p:xfrm>
          <a:off x="251520" y="1131590"/>
          <a:ext cx="8640960" cy="3937782"/>
        </p:xfrm>
        <a:graphic>
          <a:graphicData uri="http://schemas.openxmlformats.org/drawingml/2006/table">
            <a:tbl>
              <a:tblPr firstRow="1" firstCol="1" bandRow="1">
                <a:tableStyleId>{BC89EF96-8CEA-46FF-86C4-4CE0E7609802}</a:tableStyleId>
              </a:tblPr>
              <a:tblGrid>
                <a:gridCol w="360040">
                  <a:extLst>
                    <a:ext uri="{9D8B030D-6E8A-4147-A177-3AD203B41FA5}">
                      <a16:colId xmlns:a16="http://schemas.microsoft.com/office/drawing/2014/main" xmlns="" val="20000"/>
                    </a:ext>
                  </a:extLst>
                </a:gridCol>
                <a:gridCol w="2016225">
                  <a:extLst>
                    <a:ext uri="{9D8B030D-6E8A-4147-A177-3AD203B41FA5}">
                      <a16:colId xmlns:a16="http://schemas.microsoft.com/office/drawing/2014/main" xmlns="" val="20001"/>
                    </a:ext>
                  </a:extLst>
                </a:gridCol>
                <a:gridCol w="2880320">
                  <a:extLst>
                    <a:ext uri="{9D8B030D-6E8A-4147-A177-3AD203B41FA5}">
                      <a16:colId xmlns:a16="http://schemas.microsoft.com/office/drawing/2014/main" xmlns="" val="20002"/>
                    </a:ext>
                  </a:extLst>
                </a:gridCol>
                <a:gridCol w="1036024">
                  <a:extLst>
                    <a:ext uri="{9D8B030D-6E8A-4147-A177-3AD203B41FA5}">
                      <a16:colId xmlns:a16="http://schemas.microsoft.com/office/drawing/2014/main" xmlns="" val="20003"/>
                    </a:ext>
                  </a:extLst>
                </a:gridCol>
                <a:gridCol w="2348351">
                  <a:extLst>
                    <a:ext uri="{9D8B030D-6E8A-4147-A177-3AD203B41FA5}">
                      <a16:colId xmlns:a16="http://schemas.microsoft.com/office/drawing/2014/main" xmlns="" val="20004"/>
                    </a:ext>
                  </a:extLst>
                </a:gridCol>
              </a:tblGrid>
              <a:tr h="173124">
                <a:tc>
                  <a:txBody>
                    <a:bodyPr/>
                    <a:lstStyle/>
                    <a:p>
                      <a:pPr algn="l">
                        <a:spcBef>
                          <a:spcPts val="600"/>
                        </a:spcBef>
                        <a:spcAft>
                          <a:spcPts val="600"/>
                        </a:spcAft>
                      </a:pPr>
                      <a:r>
                        <a:rPr lang="en-US" sz="1200">
                          <a:effectLst/>
                        </a:rPr>
                        <a:t>No.</a:t>
                      </a:r>
                      <a:endParaRPr lang="sv-SE" sz="1200">
                        <a:effectLst/>
                        <a:latin typeface="Calibri" charset="0"/>
                        <a:ea typeface="Times New Roman" charset="0"/>
                        <a:cs typeface="Times New Roman" charset="0"/>
                      </a:endParaRPr>
                    </a:p>
                  </a:txBody>
                  <a:tcPr marL="33063" marR="33063" marT="0" marB="0" anchor="ctr"/>
                </a:tc>
                <a:tc>
                  <a:txBody>
                    <a:bodyPr/>
                    <a:lstStyle/>
                    <a:p>
                      <a:pPr algn="l">
                        <a:spcBef>
                          <a:spcPts val="600"/>
                        </a:spcBef>
                        <a:spcAft>
                          <a:spcPts val="600"/>
                        </a:spcAft>
                      </a:pPr>
                      <a:r>
                        <a:rPr lang="en-US" sz="1200" dirty="0">
                          <a:effectLst/>
                        </a:rPr>
                        <a:t>Short name</a:t>
                      </a:r>
                      <a:endParaRPr lang="sv-SE" sz="1200" dirty="0">
                        <a:effectLst/>
                        <a:latin typeface="Calibri" charset="0"/>
                        <a:ea typeface="Times New Roman" charset="0"/>
                        <a:cs typeface="Times New Roman" charset="0"/>
                      </a:endParaRPr>
                    </a:p>
                  </a:txBody>
                  <a:tcPr marL="33063" marR="33063" marT="0" marB="0" anchor="ctr"/>
                </a:tc>
                <a:tc>
                  <a:txBody>
                    <a:bodyPr/>
                    <a:lstStyle/>
                    <a:p>
                      <a:pPr algn="l">
                        <a:spcBef>
                          <a:spcPts val="600"/>
                        </a:spcBef>
                        <a:spcAft>
                          <a:spcPts val="600"/>
                        </a:spcAft>
                      </a:pPr>
                      <a:r>
                        <a:rPr lang="en-US" sz="1200" dirty="0">
                          <a:effectLst/>
                        </a:rPr>
                        <a:t>Country</a:t>
                      </a:r>
                      <a:endParaRPr lang="sv-SE" sz="1200" dirty="0">
                        <a:effectLst/>
                        <a:latin typeface="Calibri" charset="0"/>
                        <a:ea typeface="Times New Roman" charset="0"/>
                        <a:cs typeface="Times New Roman" charset="0"/>
                      </a:endParaRPr>
                    </a:p>
                  </a:txBody>
                  <a:tcPr marL="33063" marR="33063" marT="0" marB="0" anchor="ctr"/>
                </a:tc>
                <a:tc>
                  <a:txBody>
                    <a:bodyPr/>
                    <a:lstStyle/>
                    <a:p>
                      <a:pPr algn="l">
                        <a:spcBef>
                          <a:spcPts val="600"/>
                        </a:spcBef>
                        <a:spcAft>
                          <a:spcPts val="600"/>
                        </a:spcAft>
                      </a:pPr>
                      <a:r>
                        <a:rPr lang="en-US" sz="1200" dirty="0">
                          <a:effectLst/>
                        </a:rPr>
                        <a:t>Year</a:t>
                      </a:r>
                      <a:endParaRPr lang="sv-SE" sz="1200" dirty="0">
                        <a:effectLst/>
                        <a:latin typeface="Calibri" charset="0"/>
                        <a:ea typeface="Times New Roman" charset="0"/>
                        <a:cs typeface="Times New Roman" charset="0"/>
                      </a:endParaRPr>
                    </a:p>
                  </a:txBody>
                  <a:tcPr marL="33063" marR="33063" marT="0" marB="0" anchor="ctr"/>
                </a:tc>
                <a:tc>
                  <a:txBody>
                    <a:bodyPr/>
                    <a:lstStyle/>
                    <a:p>
                      <a:pPr algn="l">
                        <a:spcBef>
                          <a:spcPts val="600"/>
                        </a:spcBef>
                        <a:spcAft>
                          <a:spcPts val="600"/>
                        </a:spcAft>
                      </a:pPr>
                      <a:r>
                        <a:rPr lang="en-US" sz="1200" dirty="0">
                          <a:effectLst/>
                        </a:rPr>
                        <a:t>Initiating event</a:t>
                      </a:r>
                      <a:endParaRPr lang="sv-SE" sz="1200" dirty="0">
                        <a:effectLst/>
                        <a:latin typeface="Calibri" charset="0"/>
                        <a:ea typeface="Times New Roman" charset="0"/>
                        <a:cs typeface="Times New Roman" charset="0"/>
                      </a:endParaRPr>
                    </a:p>
                  </a:txBody>
                  <a:tcPr marL="33063" marR="33063" marT="0" marB="0" anchor="ctr"/>
                </a:tc>
                <a:extLst>
                  <a:ext uri="{0D108BD9-81ED-4DB2-BD59-A6C34878D82A}">
                    <a16:rowId xmlns:a16="http://schemas.microsoft.com/office/drawing/2014/main" xmlns="" val="10000"/>
                  </a:ext>
                </a:extLst>
              </a:tr>
              <a:tr h="173124">
                <a:tc>
                  <a:txBody>
                    <a:bodyPr/>
                    <a:lstStyle/>
                    <a:p>
                      <a:pPr algn="l">
                        <a:spcAft>
                          <a:spcPts val="300"/>
                        </a:spcAft>
                      </a:pPr>
                      <a:r>
                        <a:rPr lang="en-GB" sz="1200" b="0" dirty="0">
                          <a:effectLst/>
                        </a:rPr>
                        <a:t>1</a:t>
                      </a:r>
                      <a:endParaRPr lang="sv-SE" sz="1200" b="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Auckland</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New Zealand</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1998</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Power outage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01"/>
                  </a:ext>
                </a:extLst>
              </a:tr>
              <a:tr h="173124">
                <a:tc>
                  <a:txBody>
                    <a:bodyPr/>
                    <a:lstStyle/>
                    <a:p>
                      <a:pPr algn="l">
                        <a:spcAft>
                          <a:spcPts val="300"/>
                        </a:spcAft>
                      </a:pPr>
                      <a:r>
                        <a:rPr lang="en-GB" sz="1200" b="0" dirty="0">
                          <a:effectLst/>
                        </a:rPr>
                        <a:t>2</a:t>
                      </a:r>
                      <a:endParaRPr lang="sv-SE" sz="1200" b="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Tieto</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Sweden</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2011</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IT-event</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02"/>
                  </a:ext>
                </a:extLst>
              </a:tr>
              <a:tr h="173124">
                <a:tc>
                  <a:txBody>
                    <a:bodyPr/>
                    <a:lstStyle/>
                    <a:p>
                      <a:pPr algn="l">
                        <a:spcAft>
                          <a:spcPts val="300"/>
                        </a:spcAft>
                      </a:pPr>
                      <a:r>
                        <a:rPr lang="en-GB" sz="1200" b="0" dirty="0">
                          <a:effectLst/>
                        </a:rPr>
                        <a:t>3</a:t>
                      </a:r>
                      <a:endParaRPr lang="sv-SE" sz="1200" b="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UK floods</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UK</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2007</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Flooding</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03"/>
                  </a:ext>
                </a:extLst>
              </a:tr>
              <a:tr h="173124">
                <a:tc>
                  <a:txBody>
                    <a:bodyPr/>
                    <a:lstStyle/>
                    <a:p>
                      <a:pPr algn="l">
                        <a:spcAft>
                          <a:spcPts val="300"/>
                        </a:spcAft>
                      </a:pPr>
                      <a:r>
                        <a:rPr lang="en-GB" sz="1200" b="0" dirty="0">
                          <a:effectLst/>
                        </a:rPr>
                        <a:t>4</a:t>
                      </a:r>
                      <a:endParaRPr lang="sv-SE" sz="1200" b="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Enschede</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Netherlands</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2000</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Explosion</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04"/>
                  </a:ext>
                </a:extLst>
              </a:tr>
              <a:tr h="173124">
                <a:tc>
                  <a:txBody>
                    <a:bodyPr/>
                    <a:lstStyle/>
                    <a:p>
                      <a:pPr algn="l">
                        <a:spcAft>
                          <a:spcPts val="300"/>
                        </a:spcAft>
                      </a:pPr>
                      <a:r>
                        <a:rPr lang="en-GB" sz="1200" b="0" dirty="0">
                          <a:effectLst/>
                        </a:rPr>
                        <a:t>5</a:t>
                      </a:r>
                      <a:endParaRPr lang="sv-SE" sz="1200" b="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London bombings</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UK</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2005</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Terrorism</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05"/>
                  </a:ext>
                </a:extLst>
              </a:tr>
              <a:tr h="173124">
                <a:tc>
                  <a:txBody>
                    <a:bodyPr/>
                    <a:lstStyle/>
                    <a:p>
                      <a:pPr algn="l">
                        <a:spcAft>
                          <a:spcPts val="300"/>
                        </a:spcAft>
                      </a:pPr>
                      <a:r>
                        <a:rPr lang="en-GB" sz="1200" b="0" dirty="0">
                          <a:effectLst/>
                        </a:rPr>
                        <a:t>6</a:t>
                      </a:r>
                      <a:endParaRPr lang="sv-SE" sz="1200" b="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Mont Blanc</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Switzerland; France</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1999</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Fire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06"/>
                  </a:ext>
                </a:extLst>
              </a:tr>
              <a:tr h="231054">
                <a:tc>
                  <a:txBody>
                    <a:bodyPr/>
                    <a:lstStyle/>
                    <a:p>
                      <a:pPr algn="l">
                        <a:spcAft>
                          <a:spcPts val="300"/>
                        </a:spcAft>
                      </a:pPr>
                      <a:r>
                        <a:rPr lang="en-GB" sz="1200" b="0" dirty="0">
                          <a:effectLst/>
                        </a:rPr>
                        <a:t>7</a:t>
                      </a:r>
                      <a:endParaRPr lang="sv-SE" sz="1200" b="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Sandy</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US; Canada; Jamaica; Haiti; </a:t>
                      </a:r>
                      <a:r>
                        <a:rPr lang="is-IS" sz="1200" dirty="0" smtClean="0">
                          <a:effectLst/>
                        </a:rPr>
                        <a:t>…</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2012</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Hurricane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07"/>
                  </a:ext>
                </a:extLst>
              </a:tr>
              <a:tr h="173124">
                <a:tc>
                  <a:txBody>
                    <a:bodyPr/>
                    <a:lstStyle/>
                    <a:p>
                      <a:pPr algn="l">
                        <a:spcAft>
                          <a:spcPts val="300"/>
                        </a:spcAft>
                      </a:pPr>
                      <a:r>
                        <a:rPr lang="en-US" sz="1200" b="0">
                          <a:effectLst/>
                        </a:rPr>
                        <a:t>8</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err="1">
                          <a:effectLst/>
                        </a:rPr>
                        <a:t>Eyjafjallagökull</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Island</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2010</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Volcano eruption</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08"/>
                  </a:ext>
                </a:extLst>
              </a:tr>
              <a:tr h="173124">
                <a:tc>
                  <a:txBody>
                    <a:bodyPr/>
                    <a:lstStyle/>
                    <a:p>
                      <a:pPr algn="l">
                        <a:spcAft>
                          <a:spcPts val="300"/>
                        </a:spcAft>
                      </a:pPr>
                      <a:r>
                        <a:rPr lang="en-GB" sz="1200" b="0">
                          <a:effectLst/>
                        </a:rPr>
                        <a:t>9</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Malmö floods</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Sweden</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2014</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Flooding</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09"/>
                  </a:ext>
                </a:extLst>
              </a:tr>
              <a:tr h="173124">
                <a:tc>
                  <a:txBody>
                    <a:bodyPr/>
                    <a:lstStyle/>
                    <a:p>
                      <a:pPr algn="l">
                        <a:spcAft>
                          <a:spcPts val="300"/>
                        </a:spcAft>
                      </a:pPr>
                      <a:r>
                        <a:rPr lang="en-GB" sz="1200" b="0">
                          <a:effectLst/>
                        </a:rPr>
                        <a:t>10</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Myyrmanni bombing</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Finland</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2002</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Terrorism</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10"/>
                  </a:ext>
                </a:extLst>
              </a:tr>
              <a:tr h="173124">
                <a:tc>
                  <a:txBody>
                    <a:bodyPr/>
                    <a:lstStyle/>
                    <a:p>
                      <a:pPr algn="l">
                        <a:spcAft>
                          <a:spcPts val="300"/>
                        </a:spcAft>
                      </a:pPr>
                      <a:r>
                        <a:rPr lang="en-GB" sz="1200" b="0">
                          <a:effectLst/>
                        </a:rPr>
                        <a:t>11</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Kista blackout</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Sweden</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2001</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Power outage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11"/>
                  </a:ext>
                </a:extLst>
              </a:tr>
              <a:tr h="173124">
                <a:tc>
                  <a:txBody>
                    <a:bodyPr/>
                    <a:lstStyle/>
                    <a:p>
                      <a:pPr algn="l">
                        <a:spcAft>
                          <a:spcPts val="300"/>
                        </a:spcAft>
                      </a:pPr>
                      <a:r>
                        <a:rPr lang="en-GB" sz="1200" b="0">
                          <a:effectLst/>
                        </a:rPr>
                        <a:t>12</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Östersund</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Sweden</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2010-2011</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Contaminated water supply</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12"/>
                  </a:ext>
                </a:extLst>
              </a:tr>
              <a:tr h="173124">
                <a:tc>
                  <a:txBody>
                    <a:bodyPr/>
                    <a:lstStyle/>
                    <a:p>
                      <a:pPr algn="l">
                        <a:spcAft>
                          <a:spcPts val="300"/>
                        </a:spcAft>
                      </a:pPr>
                      <a:r>
                        <a:rPr lang="en-GB" sz="1200" b="0">
                          <a:effectLst/>
                        </a:rPr>
                        <a:t>13</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Baltimore</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USA</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2001</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Tunnel Fire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13"/>
                  </a:ext>
                </a:extLst>
              </a:tr>
              <a:tr h="173124">
                <a:tc>
                  <a:txBody>
                    <a:bodyPr/>
                    <a:lstStyle/>
                    <a:p>
                      <a:pPr algn="l">
                        <a:spcAft>
                          <a:spcPts val="300"/>
                        </a:spcAft>
                      </a:pPr>
                      <a:r>
                        <a:rPr lang="en-GB" sz="1200" b="0">
                          <a:effectLst/>
                        </a:rPr>
                        <a:t>14</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L'Aquila</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Italy</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2009</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Earthquake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14"/>
                  </a:ext>
                </a:extLst>
              </a:tr>
              <a:tr h="232008">
                <a:tc>
                  <a:txBody>
                    <a:bodyPr/>
                    <a:lstStyle/>
                    <a:p>
                      <a:pPr algn="l">
                        <a:spcAft>
                          <a:spcPts val="300"/>
                        </a:spcAft>
                      </a:pPr>
                      <a:r>
                        <a:rPr lang="en-GB" sz="1200" b="0">
                          <a:effectLst/>
                        </a:rPr>
                        <a:t>15</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European blackout </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Germany; France; </a:t>
                      </a:r>
                      <a:r>
                        <a:rPr lang="en-GB" sz="1200" dirty="0" smtClean="0">
                          <a:effectLst/>
                        </a:rPr>
                        <a:t>Belgium;</a:t>
                      </a:r>
                      <a:r>
                        <a:rPr lang="en-GB" sz="1200" baseline="0" dirty="0" smtClean="0">
                          <a:effectLst/>
                        </a:rPr>
                        <a:t> </a:t>
                      </a:r>
                      <a:r>
                        <a:rPr lang="en-GB" sz="1200" dirty="0" smtClean="0">
                          <a:effectLst/>
                        </a:rPr>
                        <a:t>Netherlands</a:t>
                      </a:r>
                      <a:r>
                        <a:rPr lang="en-GB" sz="1200" dirty="0">
                          <a:effectLst/>
                        </a:rPr>
                        <a:t>; </a:t>
                      </a:r>
                      <a:r>
                        <a:rPr lang="is-IS" sz="1200" dirty="0" smtClean="0">
                          <a:effectLst/>
                        </a:rPr>
                        <a:t>…</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2006</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Power outage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15"/>
                  </a:ext>
                </a:extLst>
              </a:tr>
              <a:tr h="173124">
                <a:tc>
                  <a:txBody>
                    <a:bodyPr/>
                    <a:lstStyle/>
                    <a:p>
                      <a:pPr algn="l">
                        <a:spcAft>
                          <a:spcPts val="300"/>
                        </a:spcAft>
                      </a:pPr>
                      <a:r>
                        <a:rPr lang="en-GB" sz="1200" b="0">
                          <a:effectLst/>
                        </a:rPr>
                        <a:t>16</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Ice storm North America</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Canada; USA</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1998</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Ice storm</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16"/>
                  </a:ext>
                </a:extLst>
              </a:tr>
              <a:tr h="173124">
                <a:tc>
                  <a:txBody>
                    <a:bodyPr/>
                    <a:lstStyle/>
                    <a:p>
                      <a:pPr algn="l">
                        <a:spcAft>
                          <a:spcPts val="300"/>
                        </a:spcAft>
                      </a:pPr>
                      <a:r>
                        <a:rPr lang="en-GB" sz="1200" b="0">
                          <a:effectLst/>
                        </a:rPr>
                        <a:t>17</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Philadelphia strike</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USA</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2009</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Strike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17"/>
                  </a:ext>
                </a:extLst>
              </a:tr>
              <a:tr h="173124">
                <a:tc>
                  <a:txBody>
                    <a:bodyPr/>
                    <a:lstStyle/>
                    <a:p>
                      <a:pPr algn="l">
                        <a:spcAft>
                          <a:spcPts val="300"/>
                        </a:spcAft>
                      </a:pPr>
                      <a:r>
                        <a:rPr lang="en-GB" sz="1200" b="0">
                          <a:effectLst/>
                        </a:rPr>
                        <a:t>18</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Russian heat wave</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Russia</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2010</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Heat wave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18"/>
                  </a:ext>
                </a:extLst>
              </a:tr>
              <a:tr h="173124">
                <a:tc>
                  <a:txBody>
                    <a:bodyPr/>
                    <a:lstStyle/>
                    <a:p>
                      <a:pPr algn="l">
                        <a:spcAft>
                          <a:spcPts val="300"/>
                        </a:spcAft>
                      </a:pPr>
                      <a:r>
                        <a:rPr lang="en-GB" sz="1200" b="0">
                          <a:effectLst/>
                        </a:rPr>
                        <a:t>19</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Colorado floods</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USA</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2013</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Flooding</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19"/>
                  </a:ext>
                </a:extLst>
              </a:tr>
              <a:tr h="173124">
                <a:tc>
                  <a:txBody>
                    <a:bodyPr/>
                    <a:lstStyle/>
                    <a:p>
                      <a:pPr algn="l">
                        <a:spcAft>
                          <a:spcPts val="300"/>
                        </a:spcAft>
                      </a:pPr>
                      <a:r>
                        <a:rPr lang="en-GB" sz="1200" b="0" dirty="0">
                          <a:effectLst/>
                        </a:rPr>
                        <a:t>20</a:t>
                      </a:r>
                      <a:endParaRPr lang="sv-SE" sz="1200" b="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Buenos Aires blackout</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Argentina</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1999</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Power outage</a:t>
                      </a:r>
                      <a:endParaRPr lang="sv-SE" sz="1200" dirty="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val="667303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8028384" y="4155926"/>
            <a:ext cx="1115616"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7301" y="4155926"/>
            <a:ext cx="1115616"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7" name="Tabell 6"/>
          <p:cNvGraphicFramePr>
            <a:graphicFrameLocks noGrp="1"/>
          </p:cNvGraphicFramePr>
          <p:nvPr>
            <p:extLst>
              <p:ext uri="{D42A27DB-BD31-4B8C-83A1-F6EECF244321}">
                <p14:modId xmlns:p14="http://schemas.microsoft.com/office/powerpoint/2010/main" val="29713194"/>
              </p:ext>
            </p:extLst>
          </p:nvPr>
        </p:nvGraphicFramePr>
        <p:xfrm>
          <a:off x="251520" y="1082240"/>
          <a:ext cx="8640960" cy="3937782"/>
        </p:xfrm>
        <a:graphic>
          <a:graphicData uri="http://schemas.openxmlformats.org/drawingml/2006/table">
            <a:tbl>
              <a:tblPr firstRow="1" firstCol="1" bandRow="1">
                <a:tableStyleId>{BC89EF96-8CEA-46FF-86C4-4CE0E7609802}</a:tableStyleId>
              </a:tblPr>
              <a:tblGrid>
                <a:gridCol w="360040">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gridCol w="2736305">
                  <a:extLst>
                    <a:ext uri="{9D8B030D-6E8A-4147-A177-3AD203B41FA5}">
                      <a16:colId xmlns:a16="http://schemas.microsoft.com/office/drawing/2014/main" xmlns="" val="20002"/>
                    </a:ext>
                  </a:extLst>
                </a:gridCol>
                <a:gridCol w="1036024">
                  <a:extLst>
                    <a:ext uri="{9D8B030D-6E8A-4147-A177-3AD203B41FA5}">
                      <a16:colId xmlns:a16="http://schemas.microsoft.com/office/drawing/2014/main" xmlns="" val="20003"/>
                    </a:ext>
                  </a:extLst>
                </a:gridCol>
                <a:gridCol w="2348351">
                  <a:extLst>
                    <a:ext uri="{9D8B030D-6E8A-4147-A177-3AD203B41FA5}">
                      <a16:colId xmlns:a16="http://schemas.microsoft.com/office/drawing/2014/main" xmlns="" val="20004"/>
                    </a:ext>
                  </a:extLst>
                </a:gridCol>
              </a:tblGrid>
              <a:tr h="173124">
                <a:tc>
                  <a:txBody>
                    <a:bodyPr/>
                    <a:lstStyle/>
                    <a:p>
                      <a:pPr algn="l">
                        <a:spcBef>
                          <a:spcPts val="600"/>
                        </a:spcBef>
                        <a:spcAft>
                          <a:spcPts val="600"/>
                        </a:spcAft>
                      </a:pPr>
                      <a:r>
                        <a:rPr lang="en-US" sz="1200">
                          <a:effectLst/>
                        </a:rPr>
                        <a:t>No.</a:t>
                      </a:r>
                      <a:endParaRPr lang="sv-SE" sz="1200">
                        <a:effectLst/>
                        <a:latin typeface="Calibri" charset="0"/>
                        <a:ea typeface="Times New Roman" charset="0"/>
                        <a:cs typeface="Times New Roman" charset="0"/>
                      </a:endParaRPr>
                    </a:p>
                  </a:txBody>
                  <a:tcPr marL="33063" marR="33063" marT="0" marB="0" anchor="ctr"/>
                </a:tc>
                <a:tc>
                  <a:txBody>
                    <a:bodyPr/>
                    <a:lstStyle/>
                    <a:p>
                      <a:pPr algn="l">
                        <a:spcBef>
                          <a:spcPts val="600"/>
                        </a:spcBef>
                        <a:spcAft>
                          <a:spcPts val="600"/>
                        </a:spcAft>
                      </a:pPr>
                      <a:r>
                        <a:rPr lang="en-US" sz="1200" dirty="0">
                          <a:effectLst/>
                        </a:rPr>
                        <a:t>Short name</a:t>
                      </a:r>
                      <a:endParaRPr lang="sv-SE" sz="1200" dirty="0">
                        <a:effectLst/>
                        <a:latin typeface="Calibri" charset="0"/>
                        <a:ea typeface="Times New Roman" charset="0"/>
                        <a:cs typeface="Times New Roman" charset="0"/>
                      </a:endParaRPr>
                    </a:p>
                  </a:txBody>
                  <a:tcPr marL="33063" marR="33063" marT="0" marB="0" anchor="ctr"/>
                </a:tc>
                <a:tc>
                  <a:txBody>
                    <a:bodyPr/>
                    <a:lstStyle/>
                    <a:p>
                      <a:pPr algn="l">
                        <a:spcBef>
                          <a:spcPts val="600"/>
                        </a:spcBef>
                        <a:spcAft>
                          <a:spcPts val="600"/>
                        </a:spcAft>
                      </a:pPr>
                      <a:r>
                        <a:rPr lang="en-US" sz="1200" dirty="0">
                          <a:effectLst/>
                        </a:rPr>
                        <a:t>Country</a:t>
                      </a:r>
                      <a:endParaRPr lang="sv-SE" sz="1200" dirty="0">
                        <a:effectLst/>
                        <a:latin typeface="Calibri" charset="0"/>
                        <a:ea typeface="Times New Roman" charset="0"/>
                        <a:cs typeface="Times New Roman" charset="0"/>
                      </a:endParaRPr>
                    </a:p>
                  </a:txBody>
                  <a:tcPr marL="33063" marR="33063" marT="0" marB="0" anchor="ctr"/>
                </a:tc>
                <a:tc>
                  <a:txBody>
                    <a:bodyPr/>
                    <a:lstStyle/>
                    <a:p>
                      <a:pPr algn="l">
                        <a:spcBef>
                          <a:spcPts val="600"/>
                        </a:spcBef>
                        <a:spcAft>
                          <a:spcPts val="600"/>
                        </a:spcAft>
                      </a:pPr>
                      <a:r>
                        <a:rPr lang="en-US" sz="1200" dirty="0">
                          <a:effectLst/>
                        </a:rPr>
                        <a:t>Year</a:t>
                      </a:r>
                      <a:endParaRPr lang="sv-SE" sz="1200" dirty="0">
                        <a:effectLst/>
                        <a:latin typeface="Calibri" charset="0"/>
                        <a:ea typeface="Times New Roman" charset="0"/>
                        <a:cs typeface="Times New Roman" charset="0"/>
                      </a:endParaRPr>
                    </a:p>
                  </a:txBody>
                  <a:tcPr marL="33063" marR="33063" marT="0" marB="0" anchor="ctr"/>
                </a:tc>
                <a:tc>
                  <a:txBody>
                    <a:bodyPr/>
                    <a:lstStyle/>
                    <a:p>
                      <a:pPr algn="l">
                        <a:spcBef>
                          <a:spcPts val="600"/>
                        </a:spcBef>
                        <a:spcAft>
                          <a:spcPts val="600"/>
                        </a:spcAft>
                      </a:pPr>
                      <a:r>
                        <a:rPr lang="en-US" sz="1200" dirty="0">
                          <a:effectLst/>
                        </a:rPr>
                        <a:t>Initiating event</a:t>
                      </a:r>
                      <a:endParaRPr lang="sv-SE" sz="1200" dirty="0">
                        <a:effectLst/>
                        <a:latin typeface="Calibri" charset="0"/>
                        <a:ea typeface="Times New Roman" charset="0"/>
                        <a:cs typeface="Times New Roman" charset="0"/>
                      </a:endParaRPr>
                    </a:p>
                  </a:txBody>
                  <a:tcPr marL="33063" marR="33063" marT="0" marB="0" anchor="ctr"/>
                </a:tc>
                <a:extLst>
                  <a:ext uri="{0D108BD9-81ED-4DB2-BD59-A6C34878D82A}">
                    <a16:rowId xmlns:a16="http://schemas.microsoft.com/office/drawing/2014/main" xmlns="" val="10000"/>
                  </a:ext>
                </a:extLst>
              </a:tr>
              <a:tr h="173124">
                <a:tc>
                  <a:txBody>
                    <a:bodyPr/>
                    <a:lstStyle/>
                    <a:p>
                      <a:pPr marL="0" algn="l" defTabSz="822960" rtl="0" eaLnBrk="1" latinLnBrk="0" hangingPunct="1">
                        <a:spcAft>
                          <a:spcPts val="300"/>
                        </a:spcAft>
                      </a:pPr>
                      <a:r>
                        <a:rPr lang="en-GB" sz="1200" b="0" kern="1200" dirty="0">
                          <a:solidFill>
                            <a:schemeClr val="tx1"/>
                          </a:solidFill>
                          <a:effectLst/>
                          <a:latin typeface="+mn-lt"/>
                          <a:ea typeface="+mn-ea"/>
                          <a:cs typeface="+mn-cs"/>
                        </a:rPr>
                        <a:t>21</a:t>
                      </a:r>
                      <a:endParaRPr lang="sv-SE" sz="1200" b="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Los </a:t>
                      </a:r>
                      <a:r>
                        <a:rPr lang="en-GB" sz="1200" kern="1200" dirty="0" err="1">
                          <a:solidFill>
                            <a:schemeClr val="tx1"/>
                          </a:solidFill>
                          <a:effectLst/>
                          <a:latin typeface="+mn-lt"/>
                          <a:ea typeface="+mn-ea"/>
                          <a:cs typeface="+mn-cs"/>
                        </a:rPr>
                        <a:t>Frailos</a:t>
                      </a:r>
                      <a:r>
                        <a:rPr lang="en-GB" sz="1200" kern="1200" dirty="0">
                          <a:solidFill>
                            <a:schemeClr val="tx1"/>
                          </a:solidFill>
                          <a:effectLst/>
                          <a:latin typeface="+mn-lt"/>
                          <a:ea typeface="+mn-ea"/>
                          <a:cs typeface="+mn-cs"/>
                        </a:rPr>
                        <a:t> Tailings</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Spain</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1998</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Dam rupture</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01"/>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22</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Greece Wild Fire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Greece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2006</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Wildfire</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02"/>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23</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Earthquake Umbria and Marche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Italy</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1997</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Earthquake</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03"/>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24</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New Mexico cold snap</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USA</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2011</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Cold snap</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04"/>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25</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UK fuel crisis</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UK</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2000</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Fuel shortage</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05"/>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26</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Darwin blackout</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Australia</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2014</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Blackout</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06"/>
                  </a:ext>
                </a:extLst>
              </a:tr>
              <a:tr h="23105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27</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Oslo blackout</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Norway</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2007</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Power outage</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07"/>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28</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Warrnambool exchange fire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Australia</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2012</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Fire</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08"/>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29</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Philadelphia pipe rupture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USA</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2013</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Water pipe rupture</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09"/>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30</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Boston pipe rupture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USA</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2010</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Water pipe rupture</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10"/>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31</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Pinatubo eruption</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Philippines</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1991</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Volcano eruption</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11"/>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32</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Puyehue eruption</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Argentina</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2011</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Volcano eruption</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12"/>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33</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Maui pipeline outage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New Zealand</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2011</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Landslide</a:t>
                      </a:r>
                      <a:endParaRPr lang="sv-SE" sz="1200" kern="1200" dirty="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13"/>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34</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Kyrill</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German; Poland; Austria; Czech Republic</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2007</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Storm</a:t>
                      </a:r>
                      <a:endParaRPr lang="sv-SE" sz="1200" kern="1200" dirty="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14"/>
                  </a:ext>
                </a:extLst>
              </a:tr>
              <a:tr h="232008">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35</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European heatwave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France; UK; Netherlands; Portugal; </a:t>
                      </a:r>
                      <a:r>
                        <a:rPr lang="is-IS" sz="1200" kern="1200" dirty="0" smtClean="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2003</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Heatwave</a:t>
                      </a:r>
                      <a:endParaRPr lang="sv-SE" sz="1200" kern="1200" dirty="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15"/>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36</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Buncefield fire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UK</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2005</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Fire</a:t>
                      </a:r>
                      <a:endParaRPr lang="sv-SE" sz="1200" kern="1200" dirty="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16"/>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37</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Chinese milk scandal</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China</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2008</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Food contamination</a:t>
                      </a:r>
                      <a:endParaRPr lang="sv-SE" sz="1200" kern="1200" dirty="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17"/>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38</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Balkan flooding</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Serbia; Croatia; Bosnia and Herzegovina</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2014</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Flooding</a:t>
                      </a:r>
                      <a:endParaRPr lang="sv-SE" sz="1200" kern="1200" dirty="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18"/>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39</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Catalonia droughts</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Spain</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2007-2009</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Drought</a:t>
                      </a:r>
                      <a:endParaRPr lang="sv-SE" sz="1200" kern="1200" dirty="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19"/>
                  </a:ext>
                </a:extLst>
              </a:tr>
              <a:tr h="173124">
                <a:tc>
                  <a:txBody>
                    <a:bodyPr/>
                    <a:lstStyle/>
                    <a:p>
                      <a:pPr marL="0" algn="l" defTabSz="822960" rtl="0" eaLnBrk="1" latinLnBrk="0" hangingPunct="1">
                        <a:spcAft>
                          <a:spcPts val="300"/>
                        </a:spcAft>
                      </a:pPr>
                      <a:r>
                        <a:rPr lang="en-GB" sz="1200" b="0" kern="1200" dirty="0">
                          <a:solidFill>
                            <a:schemeClr val="tx1"/>
                          </a:solidFill>
                          <a:effectLst/>
                          <a:latin typeface="+mn-lt"/>
                          <a:ea typeface="+mn-ea"/>
                          <a:cs typeface="+mn-cs"/>
                        </a:rPr>
                        <a:t>40</a:t>
                      </a:r>
                      <a:endParaRPr lang="sv-SE" sz="1200" b="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Varanus Island explosion</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Australia</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2008</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Explosion</a:t>
                      </a:r>
                      <a:endParaRPr lang="sv-SE" sz="1200" kern="1200" dirty="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xmlns="" val="10020"/>
                  </a:ext>
                </a:extLst>
              </a:tr>
            </a:tbl>
          </a:graphicData>
        </a:graphic>
      </p:graphicFrame>
      <p:sp>
        <p:nvSpPr>
          <p:cNvPr id="8" name="Rubrik 1"/>
          <p:cNvSpPr txBox="1">
            <a:spLocks/>
          </p:cNvSpPr>
          <p:nvPr/>
        </p:nvSpPr>
        <p:spPr>
          <a:xfrm>
            <a:off x="529146" y="100159"/>
            <a:ext cx="7813675" cy="864096"/>
          </a:xfrm>
          <a:prstGeom prst="rect">
            <a:avLst/>
          </a:prstGeom>
        </p:spPr>
        <p:txBody>
          <a:bodyPr vert="horz" lIns="0" tIns="0" rIns="0" bIns="0" rtlCol="0" anchor="t">
            <a:noAutofit/>
          </a:bodyPr>
          <a:lstStyle>
            <a:lvl1pPr algn="l" defTabSz="822960" rtl="0" eaLnBrk="1" latinLnBrk="0" hangingPunct="1">
              <a:lnSpc>
                <a:spcPct val="100000"/>
              </a:lnSpc>
              <a:spcBef>
                <a:spcPct val="0"/>
              </a:spcBef>
              <a:buNone/>
              <a:defRPr sz="3200" b="1" kern="1200">
                <a:solidFill>
                  <a:schemeClr val="tx1"/>
                </a:solidFill>
                <a:latin typeface="+mj-lt"/>
                <a:ea typeface="+mj-ea"/>
                <a:cs typeface="+mj-cs"/>
              </a:defRPr>
            </a:lvl1pPr>
          </a:lstStyle>
          <a:p>
            <a:pPr>
              <a:tabLst>
                <a:tab pos="265113" algn="l"/>
                <a:tab pos="627063" algn="l"/>
              </a:tabLst>
            </a:pPr>
            <a:r>
              <a:rPr lang="en-GB" sz="2900" dirty="0" smtClean="0"/>
              <a:t>2.	Which past events involving cascading events 		can be interesting to learn from?</a:t>
            </a:r>
            <a:endParaRPr lang="en-GB" sz="2900" dirty="0"/>
          </a:p>
        </p:txBody>
      </p:sp>
    </p:spTree>
    <p:extLst>
      <p:ext uri="{BB962C8B-B14F-4D97-AF65-F5344CB8AC3E}">
        <p14:creationId xmlns:p14="http://schemas.microsoft.com/office/powerpoint/2010/main" val="539345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
  <a:themeElements>
    <a:clrScheme name="SP Sveriges Tekniska Forskningsinstitut">
      <a:dk1>
        <a:sysClr val="windowText" lastClr="000000"/>
      </a:dk1>
      <a:lt1>
        <a:sysClr val="window" lastClr="FFFFFF"/>
      </a:lt1>
      <a:dk2>
        <a:srgbClr val="A1A2A5"/>
      </a:dk2>
      <a:lt2>
        <a:srgbClr val="C6C7C9"/>
      </a:lt2>
      <a:accent1>
        <a:srgbClr val="0E3192"/>
      </a:accent1>
      <a:accent2>
        <a:srgbClr val="73AC1D"/>
      </a:accent2>
      <a:accent3>
        <a:srgbClr val="F29412"/>
      </a:accent3>
      <a:accent4>
        <a:srgbClr val="009E99"/>
      </a:accent4>
      <a:accent5>
        <a:srgbClr val="E84427"/>
      </a:accent5>
      <a:accent6>
        <a:srgbClr val="F18E7D"/>
      </a:accent6>
      <a:hlink>
        <a:srgbClr val="F29412"/>
      </a:hlink>
      <a:folHlink>
        <a:srgbClr val="F294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Version xmlns="http://schemas.microsoft.com/sharepoint/v3/fields">Final</_Vers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7848E6FF36A84FBB2056756E2A90CE" ma:contentTypeVersion="1" ma:contentTypeDescription="Create a new document." ma:contentTypeScope="" ma:versionID="98f6bed2d28549bf7c3313b54ef176f6">
  <xsd:schema xmlns:xsd="http://www.w3.org/2001/XMLSchema" xmlns:xs="http://www.w3.org/2001/XMLSchema" xmlns:p="http://schemas.microsoft.com/office/2006/metadata/properties" xmlns:ns2="http://schemas.microsoft.com/sharepoint/v3/fields" targetNamespace="http://schemas.microsoft.com/office/2006/metadata/properties" ma:root="true" ma:fieldsID="66a3ee767f26348ff65248085c503716"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E7F140-7702-4D9D-9298-3189171160AD}">
  <ds:schemaRefs>
    <ds:schemaRef ds:uri="http://schemas.microsoft.com/sharepoint/v3/fields"/>
    <ds:schemaRef ds:uri="http://schemas.microsoft.com/office/2006/documentManagement/types"/>
    <ds:schemaRef ds:uri="http://www.w3.org/XML/1998/namespac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72867EEC-D1AA-4D11-8A00-674B849DF523}">
  <ds:schemaRefs>
    <ds:schemaRef ds:uri="http://schemas.microsoft.com/sharepoint/v3/contenttype/forms"/>
  </ds:schemaRefs>
</ds:datastoreItem>
</file>

<file path=customXml/itemProps3.xml><?xml version="1.0" encoding="utf-8"?>
<ds:datastoreItem xmlns:ds="http://schemas.openxmlformats.org/officeDocument/2006/customXml" ds:itemID="{937B396E-DCA8-4FA7-A74F-BEDFE00852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CascEff_template_draft</Template>
  <TotalTime>4800</TotalTime>
  <Words>4488</Words>
  <Application>Microsoft Office PowerPoint</Application>
  <PresentationFormat>Bildspel på skärmen (16:9)</PresentationFormat>
  <Paragraphs>394</Paragraphs>
  <Slides>23</Slides>
  <Notes>23</Notes>
  <HiddenSlides>0</HiddenSlides>
  <MMClips>0</MMClips>
  <ScaleCrop>false</ScaleCrop>
  <HeadingPairs>
    <vt:vector size="4" baseType="variant">
      <vt:variant>
        <vt:lpstr>Tema</vt:lpstr>
      </vt:variant>
      <vt:variant>
        <vt:i4>1</vt:i4>
      </vt:variant>
      <vt:variant>
        <vt:lpstr>Bildrubriker</vt:lpstr>
      </vt:variant>
      <vt:variant>
        <vt:i4>23</vt:i4>
      </vt:variant>
    </vt:vector>
  </HeadingPairs>
  <TitlesOfParts>
    <vt:vector size="24" baseType="lpstr">
      <vt:lpstr>Intro</vt:lpstr>
      <vt:lpstr>Cascading effects  What are they and how do they affect society?  </vt:lpstr>
      <vt:lpstr>1.1 Introduction</vt:lpstr>
      <vt:lpstr>1.2 What are cascading effects?</vt:lpstr>
      <vt:lpstr>1.2 What are cascading effects?</vt:lpstr>
      <vt:lpstr>1.2 What are cascading effects?</vt:lpstr>
      <vt:lpstr>1.2 What are cascading effects?</vt:lpstr>
      <vt:lpstr>2. How can previous events involving cascading    effects be studied?</vt:lpstr>
      <vt:lpstr>2. Which past events involving cascading events   can be interesting to learn from?</vt:lpstr>
      <vt:lpstr>PowerPoint-presentation</vt:lpstr>
      <vt:lpstr>3. Learnings on cascading effects  from past  events</vt:lpstr>
      <vt:lpstr>3.1 Between which systems do cascading effects  occur?</vt:lpstr>
      <vt:lpstr>3.2 Which systems are most frequently originating  and dependent systems, respectively?</vt:lpstr>
      <vt:lpstr>3.3 How many systems are involved in the same  event and what cascade order?</vt:lpstr>
      <vt:lpstr>3.4 How often are the systems involved and what  is the duration of the impacts?</vt:lpstr>
      <vt:lpstr>3.5  What coping capacity do the systems have?</vt:lpstr>
      <vt:lpstr>3.6  How long time does it take from the initiating  event to impacts in the different systems?</vt:lpstr>
      <vt:lpstr>3.7 How long time does it take for cascading   effects to propagate?</vt:lpstr>
      <vt:lpstr>3.8 How large geographical areas are impacted  due to different initiating events?</vt:lpstr>
      <vt:lpstr>3.9 What conditions influence (mitigate or  aggravate) cascading effects?</vt:lpstr>
      <vt:lpstr>4. Conclusions</vt:lpstr>
      <vt:lpstr>4. Conclusions (cont.)</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Cascading effects – what is it and how does it affect society?</dc:title>
  <dc:creator>Microsoft Office-användare</dc:creator>
  <cp:lastModifiedBy>Erika Hjelm</cp:lastModifiedBy>
  <cp:revision>61</cp:revision>
  <cp:lastPrinted>2014-12-03T14:18:18Z</cp:lastPrinted>
  <dcterms:created xsi:type="dcterms:W3CDTF">2017-04-07T06:52:06Z</dcterms:created>
  <dcterms:modified xsi:type="dcterms:W3CDTF">2017-07-05T09:36:24Z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0x010100487848E6FF36A84FBB2056756E2A90CE</vt:lpwstr>
  </property>
</Properties>
</file>